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5"/>
  </p:notesMasterIdLst>
  <p:sldIdLst>
    <p:sldId id="349" r:id="rId2"/>
    <p:sldId id="682" r:id="rId3"/>
    <p:sldId id="703" r:id="rId4"/>
    <p:sldId id="729" r:id="rId5"/>
    <p:sldId id="731" r:id="rId6"/>
    <p:sldId id="732" r:id="rId7"/>
    <p:sldId id="733" r:id="rId8"/>
    <p:sldId id="736" r:id="rId9"/>
    <p:sldId id="734" r:id="rId10"/>
    <p:sldId id="735" r:id="rId11"/>
    <p:sldId id="708" r:id="rId12"/>
    <p:sldId id="704" r:id="rId13"/>
    <p:sldId id="709" r:id="rId14"/>
    <p:sldId id="713" r:id="rId15"/>
    <p:sldId id="714" r:id="rId16"/>
    <p:sldId id="707" r:id="rId17"/>
    <p:sldId id="684" r:id="rId18"/>
    <p:sldId id="693" r:id="rId19"/>
    <p:sldId id="694" r:id="rId20"/>
    <p:sldId id="695" r:id="rId21"/>
    <p:sldId id="696" r:id="rId22"/>
    <p:sldId id="648" r:id="rId23"/>
    <p:sldId id="683" r:id="rId24"/>
    <p:sldId id="688" r:id="rId25"/>
    <p:sldId id="702" r:id="rId26"/>
    <p:sldId id="738" r:id="rId27"/>
    <p:sldId id="739" r:id="rId28"/>
    <p:sldId id="705" r:id="rId29"/>
    <p:sldId id="715" r:id="rId30"/>
    <p:sldId id="717" r:id="rId31"/>
    <p:sldId id="718" r:id="rId32"/>
    <p:sldId id="719" r:id="rId33"/>
    <p:sldId id="737" r:id="rId34"/>
    <p:sldId id="706" r:id="rId35"/>
    <p:sldId id="720" r:id="rId36"/>
    <p:sldId id="721" r:id="rId37"/>
    <p:sldId id="722" r:id="rId38"/>
    <p:sldId id="723" r:id="rId39"/>
    <p:sldId id="726" r:id="rId40"/>
    <p:sldId id="727" r:id="rId41"/>
    <p:sldId id="728" r:id="rId42"/>
    <p:sldId id="500" r:id="rId43"/>
    <p:sldId id="501" r:id="rId4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0000"/>
    <a:srgbClr val="000000"/>
    <a:srgbClr val="008000"/>
    <a:srgbClr val="9900CC"/>
    <a:srgbClr val="FF6600"/>
    <a:srgbClr val="57115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15620"/>
    <p:restoredTop sz="89558" autoAdjust="0"/>
  </p:normalViewPr>
  <p:slideViewPr>
    <p:cSldViewPr snapToGrid="0" snapToObjects="1">
      <p:cViewPr>
        <p:scale>
          <a:sx n="100" d="100"/>
          <a:sy n="100" d="100"/>
        </p:scale>
        <p:origin x="-2136" y="48"/>
      </p:cViewPr>
      <p:guideLst>
        <p:guide orient="horz" pos="2159"/>
        <p:guide pos="2878"/>
      </p:guideLst>
    </p:cSldViewPr>
  </p:slideViewPr>
  <p:notesTextViewPr>
    <p:cViewPr>
      <p:scale>
        <a:sx n="155" d="100"/>
        <a:sy n="155" d="100"/>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BBC762A-388C-4B45-9743-E9ABED375912}" type="datetimeFigureOut">
              <a:rPr lang="en-US" smtClean="0"/>
              <a:pPr/>
              <a:t>10/2/13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2187336-F9E9-4D13-94AF-8F80DF92E3D1}" type="slidenum">
              <a:rPr lang="en-US" smtClean="0"/>
              <a:pPr/>
              <a:t>‹#›</a:t>
            </a:fld>
            <a:endParaRPr lang="en-US" dirty="0"/>
          </a:p>
        </p:txBody>
      </p:sp>
    </p:spTree>
    <p:extLst>
      <p:ext uri="{BB962C8B-B14F-4D97-AF65-F5344CB8AC3E}">
        <p14:creationId xmlns:p14="http://schemas.microsoft.com/office/powerpoint/2010/main" val="18332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 Id="rId3" Type="http://schemas.openxmlformats.org/officeDocument/2006/relationships/hyperlink" Target="http://leginfo.legislature.ca.gov/faces/billNavClient.xhtml?bill_id=201320140SB520"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extranet.cccco.edu/SystemOperations/BoardofGovernors/Meetings/September2013Agenda.aspx" TargetMode="External"/><Relationship Id="rId4" Type="http://schemas.openxmlformats.org/officeDocument/2006/relationships/hyperlink" Target="http://extranet.cccco.edu/" TargetMode="External"/><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187336-F9E9-4D13-94AF-8F80DF92E3D1}" type="slidenum">
              <a:rPr lang="en-US" smtClean="0"/>
              <a:pPr/>
              <a:t>1</a:t>
            </a:fld>
            <a:endParaRPr lang="en-US" dirty="0"/>
          </a:p>
        </p:txBody>
      </p:sp>
    </p:spTree>
    <p:extLst>
      <p:ext uri="{BB962C8B-B14F-4D97-AF65-F5344CB8AC3E}">
        <p14:creationId xmlns:p14="http://schemas.microsoft.com/office/powerpoint/2010/main" val="1047598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Text Box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43" name="Text Box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42354">
              <a:spcBef>
                <a:spcPct val="0"/>
              </a:spcBef>
              <a:tabLst>
                <a:tab pos="465887" algn="l"/>
                <a:tab pos="1397660" algn="l"/>
                <a:tab pos="2329434" algn="l"/>
                <a:tab pos="3261208" algn="l"/>
                <a:tab pos="4192981" algn="l"/>
                <a:tab pos="5124755" algn="l"/>
                <a:tab pos="6056528" algn="l"/>
                <a:tab pos="6988302" algn="l"/>
                <a:tab pos="7920076" algn="l"/>
                <a:tab pos="8851849" algn="l"/>
                <a:tab pos="9783623" algn="l"/>
                <a:tab pos="10715396" algn="l"/>
              </a:tabLst>
            </a:pPr>
            <a:endParaRPr lang="en-US" sz="1500" dirty="0">
              <a:latin typeface="Arial" charset="0"/>
              <a:ea typeface="ＭＳ Ｐゴシック"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r>
              <a:rPr lang="en-US" dirty="0" smtClean="0">
                <a:latin typeface="Calibri" charset="0"/>
                <a:ea typeface="ＭＳ Ｐゴシック" charset="0"/>
                <a:cs typeface="ＭＳ Ｐゴシック" charset="0"/>
              </a:rPr>
              <a:t>Here are some of the most important benefits and improvements to the licenses the OER and education community in particular can expect to see when the licenses launch late this year.</a:t>
            </a: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CC is the</a:t>
            </a:r>
            <a:r>
              <a:rPr lang="en-US" baseline="0" dirty="0" smtClean="0"/>
              <a:t> law catching up with the way the internet actually works.</a:t>
            </a:r>
          </a:p>
        </p:txBody>
      </p:sp>
      <p:sp>
        <p:nvSpPr>
          <p:cNvPr id="4" name="Slide Number Placeholder 3"/>
          <p:cNvSpPr>
            <a:spLocks noGrp="1"/>
          </p:cNvSpPr>
          <p:nvPr>
            <p:ph type="sldNum" sz="quarter" idx="10"/>
          </p:nvPr>
        </p:nvSpPr>
        <p:spPr/>
        <p:txBody>
          <a:bodyPr/>
          <a:lstStyle/>
          <a:p>
            <a:fld id="{6E69E775-F8EC-2B40-8E93-CA117480BD60}" type="slidenum">
              <a:rPr lang="en-US" smtClean="0"/>
              <a:pPr/>
              <a:t>4</a:t>
            </a:fld>
            <a:endParaRPr lang="en-US"/>
          </a:p>
        </p:txBody>
      </p:sp>
    </p:spTree>
    <p:extLst>
      <p:ext uri="{BB962C8B-B14F-4D97-AF65-F5344CB8AC3E}">
        <p14:creationId xmlns:p14="http://schemas.microsoft.com/office/powerpoint/2010/main" val="4228119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Text Box 1"/>
          <p:cNvSpPr>
            <a:spLocks noGrp="1" noRot="1" noChangeAspect="1" noChangeArrowheads="1"/>
          </p:cNvSpPr>
          <p:nvPr>
            <p:ph type="sldImg"/>
          </p:nvPr>
        </p:nvSpPr>
        <p:spPr>
          <a:xfrm>
            <a:off x="1181100" y="696913"/>
            <a:ext cx="4648200" cy="3486150"/>
          </a:xfrm>
          <a:ln/>
        </p:spPr>
      </p:sp>
      <p:sp>
        <p:nvSpPr>
          <p:cNvPr id="196611" name="Text Box 2"/>
          <p:cNvSpPr>
            <a:spLocks noGrp="1" noChangeArrowheads="1"/>
          </p:cNvSpPr>
          <p:nvPr>
            <p:ph type="body" idx="1"/>
          </p:nvPr>
        </p:nvSpPr>
        <p:spPr>
          <a:xfrm>
            <a:off x="701040" y="4415790"/>
            <a:ext cx="5608320" cy="37960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can do this right </a:t>
            </a:r>
            <a:r>
              <a:rPr lang="en-US" dirty="0" smtClean="0">
                <a:latin typeface="Arial" charset="0"/>
                <a:ea typeface="ＭＳ Ｐゴシック" charset="0"/>
                <a:cs typeface="Arial" charset="0"/>
              </a:rPr>
              <a:t>at</a:t>
            </a:r>
            <a:r>
              <a:rPr lang="en-US" baseline="0" dirty="0" smtClean="0">
                <a:latin typeface="Arial" charset="0"/>
                <a:ea typeface="ＭＳ Ｐゴシック" charset="0"/>
                <a:cs typeface="Arial" charset="0"/>
              </a:rPr>
              <a:t> creativecommons.org </a:t>
            </a:r>
            <a:r>
              <a:rPr lang="en-US" dirty="0" smtClean="0">
                <a:latin typeface="Arial" charset="0"/>
                <a:ea typeface="ＭＳ Ｐゴシック" charset="0"/>
                <a:cs typeface="Arial" charset="0"/>
              </a:rPr>
              <a:t>via </a:t>
            </a:r>
            <a:r>
              <a:rPr lang="en-US" dirty="0">
                <a:latin typeface="Arial" charset="0"/>
                <a:ea typeface="ＭＳ Ｐゴシック" charset="0"/>
                <a:cs typeface="Arial" charset="0"/>
              </a:rPr>
              <a:t>our license </a:t>
            </a:r>
            <a:r>
              <a:rPr lang="en-US" dirty="0" smtClean="0">
                <a:latin typeface="Arial" charset="0"/>
                <a:ea typeface="ＭＳ Ｐゴシック" charset="0"/>
                <a:cs typeface="Arial" charset="0"/>
              </a:rPr>
              <a:t>chooser</a:t>
            </a: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endParaRPr lang="en-US" dirty="0">
              <a:latin typeface="Arial" charset="0"/>
              <a:ea typeface="ＭＳ Ｐゴシック" charset="0"/>
              <a:cs typeface="Arial" charset="0"/>
            </a:endParaRP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step 1 is to choose the conditions that you want to attach to the </a:t>
            </a:r>
            <a:r>
              <a:rPr lang="en-US" dirty="0" smtClean="0">
                <a:latin typeface="Arial" charset="0"/>
                <a:ea typeface="ＭＳ Ｐゴシック" charset="0"/>
                <a:cs typeface="Arial" charset="0"/>
              </a:rPr>
              <a:t>work</a:t>
            </a: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endParaRPr lang="en-US" dirty="0">
              <a:latin typeface="Arial" charset="0"/>
              <a:ea typeface="ＭＳ Ｐゴシック" charset="0"/>
              <a:cs typeface="Arial" charset="0"/>
            </a:endParaRP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all cc licenses require attribution to the original author of the </a:t>
            </a:r>
            <a:r>
              <a:rPr lang="en-US" dirty="0" smtClean="0">
                <a:latin typeface="Arial" charset="0"/>
                <a:ea typeface="ＭＳ Ｐゴシック" charset="0"/>
                <a:cs typeface="Arial" charset="0"/>
              </a:rPr>
              <a:t>work</a:t>
            </a: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endParaRPr lang="en-US" dirty="0">
              <a:latin typeface="Arial" charset="0"/>
              <a:ea typeface="ＭＳ Ｐゴシック" charset="0"/>
              <a:cs typeface="Arial" charset="0"/>
            </a:endParaRP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after that users can decide which conditions they want to </a:t>
            </a:r>
            <a:r>
              <a:rPr lang="en-US" dirty="0" smtClean="0">
                <a:latin typeface="Arial" charset="0"/>
                <a:ea typeface="ＭＳ Ｐゴシック" charset="0"/>
                <a:cs typeface="Arial" charset="0"/>
              </a:rPr>
              <a:t>apply</a:t>
            </a:r>
            <a:endParaRPr lang="en-US" dirty="0">
              <a:latin typeface="Arial" charset="0"/>
              <a:ea typeface="ＭＳ Ｐゴシック"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Text Box 1"/>
          <p:cNvSpPr>
            <a:spLocks noGrp="1" noRot="1" noChangeAspect="1" noChangeArrowheads="1"/>
          </p:cNvSpPr>
          <p:nvPr>
            <p:ph type="sldImg"/>
          </p:nvPr>
        </p:nvSpPr>
        <p:spPr>
          <a:xfrm>
            <a:off x="1181100" y="696913"/>
            <a:ext cx="4648200" cy="3486150"/>
          </a:xfrm>
          <a:ln/>
        </p:spPr>
      </p:sp>
      <p:sp>
        <p:nvSpPr>
          <p:cNvPr id="198659" name="Text Box 2"/>
          <p:cNvSpPr>
            <a:spLocks noGrp="1" noChangeArrowheads="1"/>
          </p:cNvSpPr>
          <p:nvPr>
            <p:ph type="body" idx="1"/>
          </p:nvPr>
        </p:nvSpPr>
        <p:spPr>
          <a:xfrm>
            <a:off x="701040" y="4415791"/>
            <a:ext cx="5608320" cy="45223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step 2 is to simply receive the </a:t>
            </a:r>
            <a:r>
              <a:rPr lang="en-US" dirty="0" smtClean="0">
                <a:latin typeface="Arial" charset="0"/>
                <a:ea typeface="ＭＳ Ｐゴシック" charset="0"/>
                <a:cs typeface="Arial" charset="0"/>
              </a:rPr>
              <a:t>license</a:t>
            </a:r>
          </a:p>
          <a:p>
            <a:pPr marL="145059" indent="0">
              <a:spcBef>
                <a:spcPct val="0"/>
              </a:spcBef>
              <a:buFont typeface="Arial" charset="0"/>
              <a:buNone/>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endParaRPr lang="en-US" dirty="0">
              <a:latin typeface="Arial" charset="0"/>
              <a:ea typeface="ＭＳ Ｐゴシック" charset="0"/>
              <a:cs typeface="Arial" charset="0"/>
            </a:endParaRP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there are 6 CC licenses that reflect a spectrum of </a:t>
            </a:r>
            <a:r>
              <a:rPr lang="en-US" dirty="0" smtClean="0">
                <a:latin typeface="Arial" charset="0"/>
                <a:ea typeface="ＭＳ Ｐゴシック" charset="0"/>
                <a:cs typeface="Arial" charset="0"/>
              </a:rPr>
              <a:t>rights</a:t>
            </a:r>
          </a:p>
          <a:p>
            <a:pPr marL="145059" indent="0">
              <a:spcBef>
                <a:spcPct val="0"/>
              </a:spcBef>
              <a:buFont typeface="Arial" charset="0"/>
              <a:buNone/>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endParaRPr lang="en-US" dirty="0">
              <a:latin typeface="Arial" charset="0"/>
              <a:ea typeface="ＭＳ Ｐゴシック" charset="0"/>
              <a:cs typeface="Arial" charset="0"/>
            </a:endParaRPr>
          </a:p>
          <a:p>
            <a:pPr marL="474739" indent="-329680">
              <a:spcBef>
                <a:spcPct val="0"/>
              </a:spcBef>
              <a:buFont typeface="Arial" charset="0"/>
              <a:buChar char="•"/>
              <a:tabLst>
                <a:tab pos="474739" algn="l"/>
                <a:tab pos="1424216" algn="l"/>
                <a:tab pos="2373693" algn="l"/>
                <a:tab pos="3323171" algn="l"/>
                <a:tab pos="4272648" algn="l"/>
                <a:tab pos="5222125" algn="l"/>
                <a:tab pos="6171602" algn="l"/>
                <a:tab pos="7121080" algn="l"/>
                <a:tab pos="8070557" algn="l"/>
                <a:tab pos="9020034" algn="l"/>
                <a:tab pos="9969512" algn="l"/>
                <a:tab pos="10918989" algn="l"/>
              </a:tabLst>
            </a:pPr>
            <a:r>
              <a:rPr lang="en-US" dirty="0">
                <a:latin typeface="Arial" charset="0"/>
                <a:ea typeface="ＭＳ Ｐゴシック" charset="0"/>
                <a:cs typeface="Arial" charset="0"/>
              </a:rPr>
              <a:t>for the photos I share on Flickr, I use the Attribution only license, which means that anyone can download, copy, distribute, remix, tweak, and build upon them, even commercially, as long as they give me </a:t>
            </a:r>
            <a:r>
              <a:rPr lang="en-US" dirty="0" smtClean="0">
                <a:latin typeface="Arial" charset="0"/>
                <a:ea typeface="ＭＳ Ｐゴシック" charset="0"/>
                <a:cs typeface="Arial" charset="0"/>
              </a:rPr>
              <a:t>credit</a:t>
            </a:r>
            <a:endParaRPr lang="en-US" dirty="0">
              <a:latin typeface="Arial" charset="0"/>
              <a:ea typeface="ＭＳ Ｐゴシック"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6"/>
          <p:cNvSpPr>
            <a:spLocks noGrp="1" noChangeArrowheads="1"/>
          </p:cNvSpPr>
          <p:nvPr>
            <p:ph type="sldNum" sz="quarter" idx="4294967295"/>
          </p:nvPr>
        </p:nvSpPr>
        <p:spPr bwMode="auto">
          <a:xfrm>
            <a:off x="3970938" y="8829967"/>
            <a:ext cx="303784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7" rIns="91435" bIns="45717"/>
          <a:lstStyle/>
          <a:p>
            <a:fld id="{70A48691-3133-1B49-9448-D76EA2AC1730}" type="slidenum">
              <a:rPr lang="en-US"/>
              <a:pPr/>
              <a:t>7</a:t>
            </a:fld>
            <a:endParaRPr lang="en-US" dirty="0"/>
          </a:p>
        </p:txBody>
      </p:sp>
      <p:sp>
        <p:nvSpPr>
          <p:cNvPr id="57345" name="Text Box 1"/>
          <p:cNvSpPr txBox="1">
            <a:spLocks noGrp="1" noRot="1" noChangeAspect="1" noChangeArrowheads="1"/>
          </p:cNvSpPr>
          <p:nvPr>
            <p:ph type="sldImg"/>
          </p:nvPr>
        </p:nvSpPr>
        <p:spPr>
          <a:xfrm>
            <a:off x="0" y="0"/>
            <a:ext cx="1588" cy="1588"/>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57346" name="Text Box 2"/>
          <p:cNvSpPr txBox="1">
            <a:spLocks noGrp="1" noChangeArrowheads="1"/>
          </p:cNvSpPr>
          <p:nvPr>
            <p:ph type="body" idx="1"/>
          </p:nvPr>
        </p:nvSpPr>
        <p:spPr>
          <a:xfrm>
            <a:off x="0" y="0"/>
            <a:ext cx="1623" cy="1614"/>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spcBef>
                <a:spcPct val="0"/>
              </a:spcBef>
              <a:defRPr/>
            </a:pPr>
            <a:endParaRPr lang="en-US" sz="2000" dirty="0">
              <a:latin typeface="Arial" charset="0"/>
              <a:cs typeface="Microsoft YaHei" charset="0"/>
            </a:endParaRPr>
          </a:p>
        </p:txBody>
      </p:sp>
      <p:sp>
        <p:nvSpPr>
          <p:cNvPr id="57347" name="Text Box 3"/>
          <p:cNvSpPr txBox="1">
            <a:spLocks noChangeArrowheads="1"/>
          </p:cNvSpPr>
          <p:nvPr/>
        </p:nvSpPr>
        <p:spPr bwMode="auto">
          <a:xfrm>
            <a:off x="0" y="0"/>
            <a:ext cx="1623" cy="16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1705" tIns="45853" rIns="91705" bIns="45853"/>
          <a:lstStyle/>
          <a:p>
            <a:pPr algn="ctr">
              <a:defRPr/>
            </a:pPr>
            <a:fld id="{9C0078A0-B955-F842-BA49-0639C59046CB}" type="slidenum">
              <a:rPr lang="en-US" sz="4300">
                <a:solidFill>
                  <a:srgbClr val="FFFFFF"/>
                </a:solidFill>
              </a:rPr>
              <a:pPr algn="ctr">
                <a:defRPr/>
              </a:pPr>
              <a:t>7</a:t>
            </a:fld>
            <a:endParaRPr lang="en-US" sz="4300" dirty="0">
              <a:solidFill>
                <a:srgbClr val="FFFFFF"/>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endParaRPr lang="en-US" dirty="0" smtClean="0">
              <a:latin typeface="Calibri" charset="0"/>
              <a:ea typeface="ＭＳ Ｐゴシック" charset="0"/>
              <a:cs typeface="ＭＳ Ｐゴシック" charset="0"/>
            </a:endParaRP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2146" name="Text Box 1"/>
          <p:cNvSpPr>
            <a:spLocks noGrp="1" noRot="1" noChangeAspect="1" noChangeArrowheads="1"/>
          </p:cNvSpPr>
          <p:nvPr>
            <p:ph type="sldImg"/>
          </p:nvPr>
        </p:nvSpPr>
        <p:spPr>
          <a:xfrm>
            <a:off x="1181100" y="696913"/>
            <a:ext cx="4648200" cy="3486150"/>
          </a:xfrm>
          <a:ln/>
        </p:spPr>
      </p:sp>
      <p:sp>
        <p:nvSpPr>
          <p:cNvPr id="262147" name="Text Box 2"/>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baseline="0" dirty="0" smtClean="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Open license is key.</a:t>
            </a:r>
          </a:p>
          <a:p>
            <a:pPr lvl="1"/>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Free as in free beer </a:t>
            </a:r>
            <a:r>
              <a:rPr lang="en-US" sz="1200" u="sng" kern="1200" dirty="0" smtClean="0">
                <a:solidFill>
                  <a:schemeClr val="tx1"/>
                </a:solidFill>
                <a:effectLst/>
                <a:latin typeface="+mn-lt"/>
                <a:ea typeface="+mn-ea"/>
                <a:cs typeface="+mn-cs"/>
              </a:rPr>
              <a:t>and</a:t>
            </a:r>
            <a:r>
              <a:rPr lang="en-US" sz="1200" kern="1200" dirty="0" smtClean="0">
                <a:solidFill>
                  <a:schemeClr val="tx1"/>
                </a:solidFill>
                <a:effectLst/>
                <a:latin typeface="+mn-lt"/>
                <a:ea typeface="+mn-ea"/>
                <a:cs typeface="+mn-cs"/>
              </a:rPr>
              <a:t> free as in freedom</a:t>
            </a:r>
          </a:p>
        </p:txBody>
      </p:sp>
      <p:sp>
        <p:nvSpPr>
          <p:cNvPr id="4" name="Slide Number Placeholder 3"/>
          <p:cNvSpPr>
            <a:spLocks noGrp="1"/>
          </p:cNvSpPr>
          <p:nvPr>
            <p:ph type="sldNum" sz="quarter" idx="10"/>
          </p:nvPr>
        </p:nvSpPr>
        <p:spPr/>
        <p:txBody>
          <a:bodyPr/>
          <a:lstStyle/>
          <a:p>
            <a:fld id="{92187336-F9E9-4D13-94AF-8F80DF92E3D1}" type="slidenum">
              <a:rPr lang="en-US" smtClean="0"/>
              <a:pPr/>
              <a:t>10</a:t>
            </a:fld>
            <a:endParaRPr lang="en-US" dirty="0"/>
          </a:p>
        </p:txBody>
      </p:sp>
    </p:spTree>
    <p:extLst>
      <p:ext uri="{BB962C8B-B14F-4D97-AF65-F5344CB8AC3E}">
        <p14:creationId xmlns:p14="http://schemas.microsoft.com/office/powerpoint/2010/main" val="1645911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endParaRPr lang="en-US" dirty="0" smtClean="0">
              <a:latin typeface="Calibri" charset="0"/>
              <a:ea typeface="ＭＳ Ｐゴシック" charset="0"/>
              <a:cs typeface="ＭＳ Ｐゴシック" charset="0"/>
            </a:endParaRP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r>
              <a:rPr lang="en-US" dirty="0" smtClean="0">
                <a:latin typeface="Calibri" charset="0"/>
                <a:ea typeface="ＭＳ Ｐゴシック" charset="0"/>
                <a:cs typeface="ＭＳ Ｐゴシック" charset="0"/>
              </a:rPr>
              <a:t>Here are some of the most important benefits and improvements to the licenses the OER and education community in particular can expect to see when the licenses launch late this year.</a:t>
            </a: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p:txBody>
          <a:bodyPr/>
          <a:lstStyle/>
          <a:p>
            <a:pPr marL="232943" indent="-232943">
              <a:spcBef>
                <a:spcPct val="0"/>
              </a:spcBef>
              <a:buFontTx/>
              <a:buAutoNum type="arabicParenBoth"/>
            </a:pPr>
            <a:r>
              <a:rPr lang="en-US" dirty="0" smtClean="0"/>
              <a:t>Attribution requirements have been aggregated and greatly simplified, with more flexibility built in such that all requirements are subject to a “reasonable to the means, medium and context” standard;</a:t>
            </a:r>
          </a:p>
          <a:p>
            <a:pPr marL="232943" indent="-232943">
              <a:spcBef>
                <a:spcPct val="0"/>
              </a:spcBef>
              <a:buFontTx/>
              <a:buAutoNum type="arabicParenBoth"/>
            </a:pPr>
            <a:endParaRPr lang="en-US" dirty="0" smtClean="0"/>
          </a:p>
          <a:p>
            <a:pPr marL="232943" indent="-232943">
              <a:spcBef>
                <a:spcPct val="0"/>
              </a:spcBef>
              <a:buFontTx/>
              <a:buAutoNum type="arabicParenBoth"/>
            </a:pPr>
            <a:r>
              <a:rPr lang="en-US" dirty="0" err="1" smtClean="0"/>
              <a:t>ShareAlike</a:t>
            </a:r>
            <a:r>
              <a:rPr lang="en-US" dirty="0" smtClean="0"/>
              <a:t> remains unchanged, which means your BY and BY-SA works can still be uploaded to Wikipedia/media as before, and you can remix content with your own from Wikipedia/media as before, with same rules </a:t>
            </a:r>
            <a:r>
              <a:rPr lang="en-US" dirty="0" err="1" smtClean="0"/>
              <a:t>SharingAlike</a:t>
            </a:r>
            <a:r>
              <a:rPr lang="en-US" dirty="0" smtClean="0"/>
              <a:t> applying</a:t>
            </a:r>
          </a:p>
          <a:p>
            <a:pPr marL="232943" indent="-232943">
              <a:spcBef>
                <a:spcPct val="0"/>
              </a:spcBef>
              <a:buFontTx/>
              <a:buAutoNum type="arabicParenBoth"/>
            </a:pPr>
            <a:endParaRPr lang="en-US" dirty="0" smtClean="0"/>
          </a:p>
          <a:p>
            <a:pPr marL="232943" indent="-232943">
              <a:spcBef>
                <a:spcPct val="0"/>
              </a:spcBef>
              <a:buFontTx/>
              <a:buAutoNum type="arabicParenBoth"/>
            </a:pPr>
            <a:r>
              <a:rPr lang="en-US" dirty="0" smtClean="0"/>
              <a:t>No change in NC – this is a relief for many and a disappointment for others, but no compelling case with substantial consensus emerged; for those in the education with models based on –NC, you can continue to rely on the same definition applying</a:t>
            </a:r>
          </a:p>
          <a:p>
            <a:pPr marL="232943" indent="-232943">
              <a:spcBef>
                <a:spcPct val="0"/>
              </a:spcBef>
            </a:pPr>
            <a:endParaRPr lang="en-US" dirty="0" smtClean="0"/>
          </a:p>
          <a:p>
            <a:pPr marL="232943" indent="-232943">
              <a:spcBef>
                <a:spcPct val="0"/>
              </a:spcBef>
            </a:pPr>
            <a:endParaRPr lang="en-US" dirty="0" smtClean="0"/>
          </a:p>
        </p:txBody>
      </p:sp>
      <p:sp>
        <p:nvSpPr>
          <p:cNvPr id="205828" name="Slide Number Placeholder 3"/>
          <p:cNvSpPr>
            <a:spLocks noGrp="1"/>
          </p:cNvSpPr>
          <p:nvPr>
            <p:ph type="sldNum" sz="quarter" idx="5"/>
          </p:nvPr>
        </p:nvSpPr>
        <p:spPr bwMode="auto">
          <a:noFill/>
          <a:ln>
            <a:miter lim="800000"/>
            <a:headEnd/>
            <a:tailEnd/>
          </a:ln>
        </p:spPr>
        <p:txBody>
          <a:bodyPr/>
          <a:lstStyle/>
          <a:p>
            <a:fld id="{1DB81A73-35BE-2847-B937-93F22A0596E8}"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ea typeface="ＭＳ Ｐゴシック" charset="0"/>
                <a:cs typeface="ＭＳ Ｐゴシック" charset="0"/>
              </a:rPr>
              <a:t>Other improvements:</a:t>
            </a:r>
          </a:p>
          <a:p>
            <a:pPr eaLnBrk="1" hangingPunct="1">
              <a:spcBef>
                <a:spcPct val="0"/>
              </a:spcBef>
            </a:pPr>
            <a:endParaRPr lang="en-US" dirty="0">
              <a:latin typeface="Calibri" charset="0"/>
              <a:ea typeface="ＭＳ Ｐゴシック" charset="0"/>
              <a:cs typeface="ＭＳ Ｐゴシック" charset="0"/>
            </a:endParaRPr>
          </a:p>
          <a:p>
            <a:r>
              <a:rPr lang="en-US" b="1" dirty="0">
                <a:latin typeface="Calibri" charset="0"/>
                <a:ea typeface="ＭＳ Ｐゴシック" charset="0"/>
                <a:cs typeface="ＭＳ Ｐゴシック" charset="0"/>
              </a:rPr>
              <a:t>Reinstatement:  </a:t>
            </a:r>
            <a:r>
              <a:rPr lang="en-US" dirty="0">
                <a:latin typeface="Calibri" charset="0"/>
                <a:ea typeface="ＭＳ Ｐゴシック" charset="0"/>
                <a:cs typeface="ＭＳ Ｐゴシック" charset="0"/>
              </a:rPr>
              <a:t>A common complaint of many  users of CC licensed works is that the automatic termination provision is harsh and ought be softened.  </a:t>
            </a:r>
            <a:r>
              <a:rPr lang="en-US" b="1" u="sng" dirty="0">
                <a:latin typeface="Calibri" charset="0"/>
                <a:ea typeface="ＭＳ Ｐゴシック" charset="0"/>
                <a:cs typeface="ＭＳ Ｐゴシック" charset="0"/>
              </a:rPr>
              <a:t>4.0 will  </a:t>
            </a:r>
            <a:r>
              <a:rPr lang="en-US" dirty="0">
                <a:latin typeface="Calibri" charset="0"/>
                <a:ea typeface="ＭＳ Ｐゴシック" charset="0"/>
                <a:cs typeface="ＭＳ Ｐゴシック" charset="0"/>
              </a:rPr>
              <a:t>include a provision that provides a path to automatic reinstatement of the license upon cure of a violation. This is common in other public licenses, and if included will facilitate the continued use of works by those who correct violations without the need for contacting the licensor directly.  This will be particularly beneficial inadvertent violations involving attribution. </a:t>
            </a:r>
            <a:r>
              <a:rPr lang="en-US" b="1" u="sng" dirty="0">
                <a:latin typeface="Calibri" charset="0"/>
                <a:ea typeface="ＭＳ Ｐゴシック" charset="0"/>
                <a:cs typeface="ＭＳ Ｐゴシック" charset="0"/>
              </a:rPr>
              <a:t>As currently drafted, the license may be reinstated on the date the violation is cured, “</a:t>
            </a:r>
            <a:r>
              <a:rPr lang="en-US" altLang="ja-JP" b="1" u="sng" dirty="0">
                <a:latin typeface="Calibri" charset="0"/>
                <a:ea typeface="ＭＳ Ｐゴシック" charset="0"/>
                <a:cs typeface="ＭＳ Ｐゴシック" charset="0"/>
              </a:rPr>
              <a:t>provided it is cured within 30 days of Your discovery of the violation; or upon express reinstatement by the Licensor.</a:t>
            </a:r>
            <a:r>
              <a:rPr lang="en-US" b="1" u="sng" dirty="0">
                <a:latin typeface="Calibri" charset="0"/>
                <a:ea typeface="ＭＳ Ｐゴシック" charset="0"/>
                <a:cs typeface="ＭＳ Ｐゴシック" charset="0"/>
              </a:rPr>
              <a:t>”</a:t>
            </a:r>
            <a:endParaRPr lang="en-US" altLang="ja-JP" dirty="0">
              <a:latin typeface="Calibri" charset="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a:p>
            <a:pPr eaLnBrk="1" hangingPunct="1">
              <a:spcBef>
                <a:spcPct val="0"/>
              </a:spcBef>
            </a:pPr>
            <a:r>
              <a:rPr lang="en-US" b="1" dirty="0">
                <a:latin typeface="Calibri" charset="0"/>
                <a:ea typeface="ＭＳ Ｐゴシック" charset="0"/>
                <a:cs typeface="ＭＳ Ｐゴシック" charset="0"/>
              </a:rPr>
              <a:t>Warranties:  </a:t>
            </a:r>
            <a:r>
              <a:rPr lang="en-US" dirty="0">
                <a:latin typeface="Calibri" charset="0"/>
                <a:ea typeface="ＭＳ Ｐゴシック" charset="0"/>
                <a:cs typeface="ＭＳ Ｐゴシック" charset="0"/>
              </a:rPr>
              <a:t>CC also recognizes that licensors may wish to express disclaimers and limitations differently than the default license provision.  Reasons for this may include differences in their business models or risk portfolios, or because local laws contain special requirements. 4.0 will allow licensors to offer modified disclaimers, as well as to affirmatively offer warranties if they find that desirable.</a:t>
            </a:r>
          </a:p>
          <a:p>
            <a:pPr eaLnBrk="1" hangingPunct="1">
              <a:spcBef>
                <a:spcPct val="0"/>
              </a:spcBef>
            </a:pPr>
            <a:endParaRPr lang="en-US" b="1" dirty="0">
              <a:latin typeface="Calibri" charset="0"/>
              <a:ea typeface="ＭＳ Ｐゴシック" charset="0"/>
              <a:cs typeface="ＭＳ Ｐゴシック" charset="0"/>
            </a:endParaRPr>
          </a:p>
          <a:p>
            <a:pPr eaLnBrk="1" hangingPunct="1">
              <a:spcBef>
                <a:spcPct val="0"/>
              </a:spcBef>
            </a:pPr>
            <a:r>
              <a:rPr lang="en-US" b="1" dirty="0">
                <a:latin typeface="Calibri" charset="0"/>
                <a:ea typeface="ＭＳ Ｐゴシック" charset="0"/>
                <a:cs typeface="ＭＳ Ｐゴシック" charset="0"/>
              </a:rPr>
              <a:t>Additional permissions.  </a:t>
            </a:r>
            <a:r>
              <a:rPr lang="en-US" dirty="0">
                <a:latin typeface="Calibri" charset="0"/>
                <a:ea typeface="ＭＳ Ｐゴシック" charset="0"/>
                <a:cs typeface="ＭＳ Ｐゴシック" charset="0"/>
              </a:rPr>
              <a:t>Finally, while always implicit in our licenses, we choose to make express in 4.0 that licensors may always offer their works under different terms and may always grant more permissions</a:t>
            </a:r>
            <a:r>
              <a:rPr lang="en-US" b="1" u="sng" dirty="0">
                <a:latin typeface="Calibri" charset="0"/>
                <a:ea typeface="ＭＳ Ｐゴシック" charset="0"/>
                <a:cs typeface="ＭＳ Ｐゴシック" charset="0"/>
              </a:rPr>
              <a:t>, or waive certain conditions</a:t>
            </a:r>
            <a:r>
              <a:rPr lang="en-US" dirty="0">
                <a:latin typeface="Calibri" charset="0"/>
                <a:ea typeface="ＭＳ Ｐゴシック" charset="0"/>
                <a:cs typeface="ＭＳ Ｐゴシック" charset="0"/>
              </a:rPr>
              <a:t>, than the license already provides.  This may be useful for educators who choose to use the –ND licenses but who want to offer the ability of others to translate their works, or for those who want to waive attribution without the need for giving written consent, which is the existing mechanism for doing so under 3.0 and prior versions.</a:t>
            </a: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57066" indent="-291179" eaLnBrk="0" hangingPunct="0">
              <a:defRPr sz="4300">
                <a:solidFill>
                  <a:srgbClr val="FFFFFF"/>
                </a:solidFill>
                <a:latin typeface="Gill Sans" charset="0"/>
                <a:ea typeface="ヒラギノ角ゴ ProN W3" charset="0"/>
                <a:cs typeface="ヒラギノ角ゴ ProN W3" charset="0"/>
                <a:sym typeface="Gill Sans" charset="0"/>
              </a:defRPr>
            </a:lvl2pPr>
            <a:lvl3pPr marL="1164717" indent="-232943" eaLnBrk="0" hangingPunct="0">
              <a:defRPr sz="4300">
                <a:solidFill>
                  <a:srgbClr val="FFFFFF"/>
                </a:solidFill>
                <a:latin typeface="Gill Sans" charset="0"/>
                <a:ea typeface="ヒラギノ角ゴ ProN W3" charset="0"/>
                <a:cs typeface="ヒラギノ角ゴ ProN W3" charset="0"/>
                <a:sym typeface="Gill Sans" charset="0"/>
              </a:defRPr>
            </a:lvl3pPr>
            <a:lvl4pPr marL="1630604" indent="-232943" eaLnBrk="0" hangingPunct="0">
              <a:defRPr sz="4300">
                <a:solidFill>
                  <a:srgbClr val="FFFFFF"/>
                </a:solidFill>
                <a:latin typeface="Gill Sans" charset="0"/>
                <a:ea typeface="ヒラギノ角ゴ ProN W3" charset="0"/>
                <a:cs typeface="ヒラギノ角ゴ ProN W3" charset="0"/>
                <a:sym typeface="Gill Sans" charset="0"/>
              </a:defRPr>
            </a:lvl4pPr>
            <a:lvl5pPr marL="2096491" indent="-232943" eaLnBrk="0" hangingPunct="0">
              <a:defRPr sz="4300">
                <a:solidFill>
                  <a:srgbClr val="FFFFFF"/>
                </a:solidFill>
                <a:latin typeface="Gill Sans" charset="0"/>
                <a:ea typeface="ヒラギノ角ゴ ProN W3" charset="0"/>
                <a:cs typeface="ヒラギノ角ゴ ProN W3" charset="0"/>
                <a:sym typeface="Gill Sans" charset="0"/>
              </a:defRPr>
            </a:lvl5pPr>
            <a:lvl6pPr marL="2562377"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3028264"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94151"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960038"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fld id="{31F44D16-CF47-6249-9717-2231F22B4031}" type="slidenum">
              <a:rPr lang="en-US" sz="1200"/>
              <a:pPr eaLnBrk="1" hangingPunct="1"/>
              <a:t>14</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ea typeface="ＭＳ Ｐゴシック" charset="0"/>
                <a:cs typeface="ＭＳ Ｐゴシック" charset="0"/>
              </a:rPr>
              <a:t>Self-explanatory.</a:t>
            </a:r>
          </a:p>
          <a:p>
            <a:pPr eaLnBrk="1" hangingPunct="1">
              <a:spcBef>
                <a:spcPct val="0"/>
              </a:spcBef>
            </a:pPr>
            <a:endParaRPr lang="en-US">
              <a:latin typeface="Calibri" charset="0"/>
              <a:ea typeface="ＭＳ Ｐゴシック" charset="0"/>
              <a:cs typeface="ＭＳ Ｐゴシック" charset="0"/>
            </a:endParaRPr>
          </a:p>
          <a:p>
            <a:pPr eaLnBrk="1" hangingPunct="1">
              <a:spcBef>
                <a:spcPct val="0"/>
              </a:spcBef>
            </a:pPr>
            <a:r>
              <a:rPr lang="en-US">
                <a:latin typeface="Calibri" charset="0"/>
                <a:ea typeface="ＭＳ Ｐゴシック" charset="0"/>
                <a:cs typeface="ＭＳ Ｐゴシック" charset="0"/>
              </a:rPr>
              <a:t>Links for photos:</a:t>
            </a:r>
          </a:p>
          <a:p>
            <a:pPr eaLnBrk="1" hangingPunct="1">
              <a:spcBef>
                <a:spcPct val="0"/>
              </a:spcBef>
            </a:pPr>
            <a:endParaRPr lang="en-US">
              <a:latin typeface="Calibri" charset="0"/>
              <a:ea typeface="ＭＳ Ｐゴシック" charset="0"/>
              <a:cs typeface="ＭＳ Ｐゴシック" charset="0"/>
            </a:endParaRPr>
          </a:p>
          <a:p>
            <a:pPr eaLnBrk="1" hangingPunct="1">
              <a:spcBef>
                <a:spcPct val="0"/>
              </a:spcBef>
            </a:pPr>
            <a:endParaRPr lang="en-US">
              <a:latin typeface="Calibri" charset="0"/>
              <a:ea typeface="ＭＳ Ｐゴシック" charset="0"/>
              <a:cs typeface="ＭＳ Ｐゴシック" charset="0"/>
            </a:endParaRP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57066" indent="-291179" eaLnBrk="0" hangingPunct="0">
              <a:defRPr sz="4300">
                <a:solidFill>
                  <a:srgbClr val="FFFFFF"/>
                </a:solidFill>
                <a:latin typeface="Gill Sans" charset="0"/>
                <a:ea typeface="ヒラギノ角ゴ ProN W3" charset="0"/>
                <a:cs typeface="ヒラギノ角ゴ ProN W3" charset="0"/>
                <a:sym typeface="Gill Sans" charset="0"/>
              </a:defRPr>
            </a:lvl2pPr>
            <a:lvl3pPr marL="1164717" indent="-232943" eaLnBrk="0" hangingPunct="0">
              <a:defRPr sz="4300">
                <a:solidFill>
                  <a:srgbClr val="FFFFFF"/>
                </a:solidFill>
                <a:latin typeface="Gill Sans" charset="0"/>
                <a:ea typeface="ヒラギノ角ゴ ProN W3" charset="0"/>
                <a:cs typeface="ヒラギノ角ゴ ProN W3" charset="0"/>
                <a:sym typeface="Gill Sans" charset="0"/>
              </a:defRPr>
            </a:lvl3pPr>
            <a:lvl4pPr marL="1630604" indent="-232943" eaLnBrk="0" hangingPunct="0">
              <a:defRPr sz="4300">
                <a:solidFill>
                  <a:srgbClr val="FFFFFF"/>
                </a:solidFill>
                <a:latin typeface="Gill Sans" charset="0"/>
                <a:ea typeface="ヒラギノ角ゴ ProN W3" charset="0"/>
                <a:cs typeface="ヒラギノ角ゴ ProN W3" charset="0"/>
                <a:sym typeface="Gill Sans" charset="0"/>
              </a:defRPr>
            </a:lvl4pPr>
            <a:lvl5pPr marL="2096491" indent="-232943" eaLnBrk="0" hangingPunct="0">
              <a:defRPr sz="4300">
                <a:solidFill>
                  <a:srgbClr val="FFFFFF"/>
                </a:solidFill>
                <a:latin typeface="Gill Sans" charset="0"/>
                <a:ea typeface="ヒラギノ角ゴ ProN W3" charset="0"/>
                <a:cs typeface="ヒラギノ角ゴ ProN W3" charset="0"/>
                <a:sym typeface="Gill Sans" charset="0"/>
              </a:defRPr>
            </a:lvl5pPr>
            <a:lvl6pPr marL="2562377"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3028264"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94151"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960038" indent="-232943" algn="ctr"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fld id="{8A9BE76A-0B8A-834D-8232-5077F2A21B44}" type="slidenum">
              <a:rPr lang="en-US" sz="1200"/>
              <a:pPr eaLnBrk="1" hangingPunct="1"/>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endParaRPr lang="en-US" dirty="0" smtClean="0">
              <a:latin typeface="Calibri" charset="0"/>
              <a:ea typeface="ＭＳ Ｐゴシック" charset="0"/>
              <a:cs typeface="ＭＳ Ｐゴシック" charset="0"/>
            </a:endParaRP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baseline="0" dirty="0" smtClean="0"/>
          </a:p>
        </p:txBody>
      </p:sp>
      <p:sp>
        <p:nvSpPr>
          <p:cNvPr id="4" name="Slide Number Placeholder 3"/>
          <p:cNvSpPr>
            <a:spLocks noGrp="1"/>
          </p:cNvSpPr>
          <p:nvPr>
            <p:ph type="sldNum" sz="quarter" idx="10"/>
          </p:nvPr>
        </p:nvSpPr>
        <p:spPr/>
        <p:txBody>
          <a:bodyPr/>
          <a:lstStyle/>
          <a:p>
            <a:fld id="{6E69E775-F8EC-2B40-8E93-CA117480BD60}" type="slidenum">
              <a:rPr lang="en-US" smtClean="0"/>
              <a:pPr/>
              <a:t>22</a:t>
            </a:fld>
            <a:endParaRPr lang="en-US" dirty="0"/>
          </a:p>
        </p:txBody>
      </p:sp>
    </p:spTree>
    <p:extLst>
      <p:ext uri="{BB962C8B-B14F-4D97-AF65-F5344CB8AC3E}">
        <p14:creationId xmlns:p14="http://schemas.microsoft.com/office/powerpoint/2010/main" val="2221867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13824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endParaRPr lang="en-US" sz="2200" dirty="0">
              <a:latin typeface="Lucida Grande" charset="0"/>
              <a:cs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White House Public Access Policy</a:t>
            </a:r>
            <a:br>
              <a:rPr lang="en-US" dirty="0" smtClean="0"/>
            </a:br>
            <a:endParaRPr lang="en-US" dirty="0" smtClean="0"/>
          </a:p>
          <a:p>
            <a:pPr lvl="1"/>
            <a:r>
              <a:rPr lang="en-US" dirty="0" smtClean="0"/>
              <a:t>policy introduced Feb 22, 2013</a:t>
            </a:r>
          </a:p>
          <a:p>
            <a:pPr lvl="1"/>
            <a:r>
              <a:rPr lang="en-US" dirty="0" smtClean="0"/>
              <a:t>allowable embargo 12 months</a:t>
            </a:r>
          </a:p>
          <a:p>
            <a:pPr lvl="1"/>
            <a:r>
              <a:rPr lang="en-US" dirty="0" smtClean="0"/>
              <a:t>19 federal agencies</a:t>
            </a:r>
          </a:p>
          <a:p>
            <a:pPr lvl="1"/>
            <a:r>
              <a:rPr lang="en-US" dirty="0" smtClean="0"/>
              <a:t>agencies must coordinate and have plans in place by Aug 22, 2013</a:t>
            </a:r>
          </a:p>
          <a:p>
            <a:endParaRPr lang="en-US" dirty="0" smtClean="0"/>
          </a:p>
          <a:p>
            <a:r>
              <a:rPr lang="en-US" dirty="0" smtClean="0"/>
              <a:t>Effort</a:t>
            </a:r>
            <a:r>
              <a:rPr lang="en-US" baseline="0" dirty="0" smtClean="0"/>
              <a:t> </a:t>
            </a:r>
            <a:r>
              <a:rPr lang="en-US" dirty="0" smtClean="0"/>
              <a:t>to return scholarly publishing to its </a:t>
            </a:r>
            <a:r>
              <a:rPr lang="en-US" b="1" dirty="0" smtClean="0"/>
              <a:t>original</a:t>
            </a:r>
            <a:r>
              <a:rPr lang="en-US" dirty="0" smtClean="0"/>
              <a:t> purpose: to spread knowledge and allow that knowledge to be built upon.</a:t>
            </a:r>
          </a:p>
          <a:p>
            <a:endParaRPr lang="en-US" dirty="0" smtClean="0"/>
          </a:p>
          <a:p>
            <a:r>
              <a:rPr lang="en-US" dirty="0" smtClean="0"/>
              <a:t>John Holdren, Director of the Office of Science and Technology Policy, “has directed Federal agencies with more than $100M in R&amp;D expenditures to develop plans to make the published results of federally funded research freely available to the public within one year of publication and requiring researchers to better account for and manage the digital data resulting from federally funded scientific research.”</a:t>
            </a:r>
          </a:p>
          <a:p>
            <a:endParaRPr lang="en-US" dirty="0" smtClean="0"/>
          </a:p>
          <a:p>
            <a:r>
              <a:rPr lang="en-US" dirty="0" smtClean="0"/>
              <a:t>---------------</a:t>
            </a:r>
          </a:p>
          <a:p>
            <a:endParaRPr lang="en-US" dirty="0" smtClean="0"/>
          </a:p>
          <a:p>
            <a:r>
              <a:rPr lang="en-US" b="1" dirty="0" smtClean="0"/>
              <a:t>Open Access   </a:t>
            </a:r>
            <a:r>
              <a:rPr lang="en-US" dirty="0" smtClean="0"/>
              <a:t>FASTR</a:t>
            </a:r>
          </a:p>
          <a:p>
            <a:pPr lvl="1"/>
            <a:r>
              <a:rPr lang="en-US" dirty="0" smtClean="0"/>
              <a:t>legislation introduced Feb 14, 2013</a:t>
            </a:r>
          </a:p>
          <a:p>
            <a:pPr lvl="1"/>
            <a:r>
              <a:rPr lang="en-US" dirty="0" smtClean="0"/>
              <a:t>public access to publicly funded research after allowable 6 month embargo</a:t>
            </a:r>
          </a:p>
          <a:p>
            <a:pPr lvl="1"/>
            <a:r>
              <a:rPr lang="en-US" dirty="0" smtClean="0"/>
              <a:t>federal agencies with extramural research over $100M/year</a:t>
            </a:r>
          </a:p>
          <a:p>
            <a:endParaRPr lang="en-US" dirty="0" smtClean="0"/>
          </a:p>
          <a:p>
            <a:r>
              <a:rPr lang="en-US" dirty="0" smtClean="0"/>
              <a:t>State level</a:t>
            </a:r>
          </a:p>
          <a:p>
            <a:pPr lvl="1"/>
            <a:r>
              <a:rPr lang="en-US" dirty="0" smtClean="0"/>
              <a:t>California</a:t>
            </a:r>
          </a:p>
          <a:p>
            <a:pPr lvl="2"/>
            <a:r>
              <a:rPr lang="en-US" dirty="0" smtClean="0"/>
              <a:t>passed Assembly, now debated in Senate</a:t>
            </a:r>
          </a:p>
          <a:p>
            <a:pPr lvl="2"/>
            <a:r>
              <a:rPr lang="en-US" dirty="0" smtClean="0"/>
              <a:t>12 month embargo</a:t>
            </a:r>
          </a:p>
          <a:p>
            <a:pPr lvl="1"/>
            <a:r>
              <a:rPr lang="en-US" dirty="0" smtClean="0"/>
              <a:t>Illinois</a:t>
            </a:r>
          </a:p>
          <a:p>
            <a:pPr lvl="1"/>
            <a:r>
              <a:rPr lang="en-US" dirty="0" smtClean="0"/>
              <a:t>New York</a:t>
            </a:r>
          </a:p>
          <a:p>
            <a:r>
              <a:rPr lang="en-US" dirty="0" smtClean="0"/>
              <a:t/>
            </a:r>
            <a:br>
              <a:rPr lang="en-US" dirty="0" smtClean="0"/>
            </a:br>
            <a:endParaRPr lang="en-US" dirty="0" smtClean="0"/>
          </a:p>
          <a:p>
            <a:r>
              <a:rPr lang="en-US" b="1" dirty="0" smtClean="0"/>
              <a:t>OER</a:t>
            </a:r>
            <a:endParaRPr lang="en-US" dirty="0" smtClean="0"/>
          </a:p>
          <a:p>
            <a:r>
              <a:rPr lang="en-US" smtClean="0"/>
              <a:t>new </a:t>
            </a:r>
            <a:r>
              <a:rPr lang="en-US" dirty="0" smtClean="0"/>
              <a:t>U.S. GAO report shows textbooks becoming increasingly expensive (</a:t>
            </a:r>
            <a:r>
              <a:rPr lang="en-US" sz="1200" kern="1200" dirty="0" smtClean="0">
                <a:solidFill>
                  <a:schemeClr val="tx1"/>
                </a:solidFill>
                <a:effectLst/>
                <a:latin typeface="+mn-lt"/>
                <a:ea typeface="+mn-ea"/>
                <a:cs typeface="+mn-cs"/>
              </a:rPr>
              <a:t>textbook costs to students at higher education institutions are rising 6% per year on average, and have risen 82% over the last decade). Openly licensed textbooks can be a piece of the solution. </a:t>
            </a:r>
          </a:p>
          <a:p>
            <a:endParaRPr lang="en-US" dirty="0" smtClean="0"/>
          </a:p>
          <a:p>
            <a:r>
              <a:rPr lang="en-US" dirty="0" smtClean="0"/>
              <a:t>California Senate Bill 520 - </a:t>
            </a:r>
            <a:r>
              <a:rPr lang="en-US" dirty="0" smtClean="0">
                <a:hlinkClick r:id="rId3"/>
              </a:rPr>
              <a:t>http://leginfo.legislature.ca.gov/faces/billNavClient.xhtml?bill_id=201320140SB520</a:t>
            </a:r>
            <a:endParaRPr lang="en-US" dirty="0" smtClean="0"/>
          </a:p>
          <a:p>
            <a:pPr lvl="1"/>
            <a:r>
              <a:rPr lang="en-US" dirty="0" smtClean="0"/>
              <a:t>This bill would establish the California Online Student Access Incentive Grant program. The bill would require the online courses supported by incentive grant funds to be placed in the California Virtual Campus. Online courses means educational materials that been released with an intellectual property license that permits their free use or repurposing by others. </a:t>
            </a:r>
          </a:p>
          <a:p>
            <a:r>
              <a:rPr lang="en-US" dirty="0" smtClean="0"/>
              <a:t/>
            </a:r>
            <a:br>
              <a:rPr lang="en-US" dirty="0" smtClean="0"/>
            </a:br>
            <a:endParaRPr lang="en-US" dirty="0" smtClean="0"/>
          </a:p>
          <a:p>
            <a:r>
              <a:rPr lang="en-US" b="1" dirty="0" smtClean="0"/>
              <a:t>Open Data</a:t>
            </a:r>
            <a:endParaRPr lang="en-US" dirty="0" smtClean="0"/>
          </a:p>
          <a:p>
            <a:r>
              <a:rPr lang="en-US" dirty="0" smtClean="0"/>
              <a:t>Obama Executive Order on Open Data</a:t>
            </a:r>
          </a:p>
          <a:p>
            <a:pPr lvl="1"/>
            <a:r>
              <a:rPr lang="en-US" dirty="0" smtClean="0"/>
              <a:t>Project Open Data</a:t>
            </a:r>
          </a:p>
          <a:p>
            <a:pPr lvl="2"/>
            <a:r>
              <a:rPr lang="en-US" dirty="0" smtClean="0"/>
              <a:t>Open licenses (aligned with Open Knowledge Definition) may be used by agencies for data outside of that in public domain under Section 105</a:t>
            </a:r>
          </a:p>
          <a:p>
            <a:endParaRPr lang="en-US" dirty="0"/>
          </a:p>
        </p:txBody>
      </p:sp>
      <p:sp>
        <p:nvSpPr>
          <p:cNvPr id="4" name="Slide Number Placeholder 3"/>
          <p:cNvSpPr>
            <a:spLocks noGrp="1"/>
          </p:cNvSpPr>
          <p:nvPr>
            <p:ph type="sldNum" sz="quarter" idx="10"/>
          </p:nvPr>
        </p:nvSpPr>
        <p:spPr/>
        <p:txBody>
          <a:bodyPr/>
          <a:lstStyle/>
          <a:p>
            <a:fld id="{92187336-F9E9-4D13-94AF-8F80DF92E3D1}" type="slidenum">
              <a:rPr lang="en-US" smtClean="0"/>
              <a:pPr/>
              <a:t>24</a:t>
            </a:fld>
            <a:endParaRPr lang="en-US" dirty="0"/>
          </a:p>
        </p:txBody>
      </p:sp>
    </p:spTree>
    <p:extLst>
      <p:ext uri="{BB962C8B-B14F-4D97-AF65-F5344CB8AC3E}">
        <p14:creationId xmlns:p14="http://schemas.microsoft.com/office/powerpoint/2010/main" val="407649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At </a:t>
            </a:r>
            <a:r>
              <a:rPr lang="en-US" dirty="0" smtClean="0">
                <a:hlinkClick r:id="rId3"/>
              </a:rPr>
              <a:t>today’s meeting</a:t>
            </a:r>
            <a:r>
              <a:rPr lang="en-US" dirty="0" smtClean="0"/>
              <a:t> of the Board of Governors of the California Community Colleges, the Board voted unanimously to require open licensing on publicly funded materials resulting from all </a:t>
            </a:r>
            <a:r>
              <a:rPr lang="en-US" dirty="0" smtClean="0">
                <a:hlinkClick r:id="rId4"/>
              </a:rPr>
              <a:t>Chancellor’s Office</a:t>
            </a:r>
            <a:r>
              <a:rPr lang="en-US" dirty="0" smtClean="0"/>
              <a:t> contracts and grants. </a:t>
            </a:r>
          </a:p>
          <a:p>
            <a:endParaRPr lang="en-US" dirty="0" smtClean="0"/>
          </a:p>
          <a:p>
            <a:r>
              <a:rPr lang="en-US" smtClean="0"/>
              <a:t>http://creativecommons.org/weblog/entry/39457 </a:t>
            </a:r>
            <a:endParaRPr lang="en-US"/>
          </a:p>
        </p:txBody>
      </p:sp>
      <p:sp>
        <p:nvSpPr>
          <p:cNvPr id="4" name="Slide Number Placeholder 3"/>
          <p:cNvSpPr>
            <a:spLocks noGrp="1"/>
          </p:cNvSpPr>
          <p:nvPr>
            <p:ph type="sldNum" sz="quarter" idx="10"/>
          </p:nvPr>
        </p:nvSpPr>
        <p:spPr/>
        <p:txBody>
          <a:bodyPr/>
          <a:lstStyle/>
          <a:p>
            <a:fld id="{92187336-F9E9-4D13-94AF-8F80DF92E3D1}" type="slidenum">
              <a:rPr lang="en-US" smtClean="0"/>
              <a:pPr/>
              <a:t>25</a:t>
            </a:fld>
            <a:endParaRPr lang="en-US" dirty="0"/>
          </a:p>
        </p:txBody>
      </p:sp>
    </p:spTree>
    <p:extLst>
      <p:ext uri="{BB962C8B-B14F-4D97-AF65-F5344CB8AC3E}">
        <p14:creationId xmlns:p14="http://schemas.microsoft.com/office/powerpoint/2010/main" val="407649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Educational Resources Policy in Europe" is a project that brings together a coalition of international experts to strengthen the implementation of open education policies across Europe. It aims to take advantage of the current high profile of open education in Europe, demonstrated by developments such as the explicit mention of Open Educational Resources (OER) as an important policy goal in the EU's new educational strategy "Opening up Education." </a:t>
            </a:r>
          </a:p>
          <a:p>
            <a:endParaRPr lang="en-US" dirty="0" smtClean="0"/>
          </a:p>
          <a:p>
            <a:r>
              <a:rPr lang="en-US" dirty="0" smtClean="0"/>
              <a:t>building a </a:t>
            </a:r>
            <a:r>
              <a:rPr lang="en-US" b="1" dirty="0" smtClean="0"/>
              <a:t>COMMUNITY</a:t>
            </a:r>
            <a:r>
              <a:rPr lang="en-US" dirty="0" smtClean="0"/>
              <a:t> of activists, in particular by bringing together CC affiliates and others in their networks involved in OER activities; </a:t>
            </a:r>
          </a:p>
          <a:p>
            <a:endParaRPr lang="en-US" dirty="0" smtClean="0"/>
          </a:p>
          <a:p>
            <a:r>
              <a:rPr lang="en-US" dirty="0" smtClean="0"/>
              <a:t>creating </a:t>
            </a:r>
            <a:r>
              <a:rPr lang="en-US" b="1" dirty="0" smtClean="0"/>
              <a:t>CONTENT</a:t>
            </a:r>
            <a:r>
              <a:rPr lang="en-US" dirty="0" smtClean="0"/>
              <a:t> ­ a policy position and analyses to support it, as well as outreach and educational materials, in particular a handbook explaining the operation and benefits of open education; and </a:t>
            </a:r>
          </a:p>
          <a:p>
            <a:endParaRPr lang="en-US" dirty="0" smtClean="0"/>
          </a:p>
          <a:p>
            <a:r>
              <a:rPr lang="en-US" dirty="0" smtClean="0"/>
              <a:t>establishing </a:t>
            </a:r>
            <a:r>
              <a:rPr lang="en-US" b="1" dirty="0" smtClean="0"/>
              <a:t>CONTACT</a:t>
            </a:r>
            <a:r>
              <a:rPr lang="en-US" dirty="0" smtClean="0"/>
              <a:t> with policymakers and other key stakeholders through a series of targeted meetings and workshops. </a:t>
            </a:r>
          </a:p>
          <a:p>
            <a:endParaRPr lang="en-US" dirty="0"/>
          </a:p>
        </p:txBody>
      </p:sp>
      <p:sp>
        <p:nvSpPr>
          <p:cNvPr id="4" name="Slide Number Placeholder 3"/>
          <p:cNvSpPr>
            <a:spLocks noGrp="1"/>
          </p:cNvSpPr>
          <p:nvPr>
            <p:ph type="sldNum" sz="quarter" idx="10"/>
          </p:nvPr>
        </p:nvSpPr>
        <p:spPr/>
        <p:txBody>
          <a:bodyPr/>
          <a:lstStyle/>
          <a:p>
            <a:fld id="{92187336-F9E9-4D13-94AF-8F80DF92E3D1}" type="slidenum">
              <a:rPr lang="en-US" smtClean="0"/>
              <a:pPr/>
              <a:t>27</a:t>
            </a:fld>
            <a:endParaRPr lang="en-US" dirty="0"/>
          </a:p>
        </p:txBody>
      </p:sp>
    </p:spTree>
    <p:extLst>
      <p:ext uri="{BB962C8B-B14F-4D97-AF65-F5344CB8AC3E}">
        <p14:creationId xmlns:p14="http://schemas.microsoft.com/office/powerpoint/2010/main" val="2618573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endParaRPr lang="en-US" dirty="0" smtClean="0">
              <a:latin typeface="Calibri" charset="0"/>
              <a:ea typeface="ＭＳ Ｐゴシック" charset="0"/>
              <a:cs typeface="ＭＳ Ｐゴシック" charset="0"/>
            </a:endParaRP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28</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endParaRPr lang="en-US" dirty="0" smtClean="0">
              <a:latin typeface="Calibri" charset="0"/>
              <a:ea typeface="ＭＳ Ｐゴシック" charset="0"/>
              <a:cs typeface="ＭＳ Ｐゴシック" charset="0"/>
            </a:endParaRP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33</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a:lstStyle/>
          <a:p>
            <a:pPr defTabSz="465887">
              <a:spcBef>
                <a:spcPct val="0"/>
              </a:spcBef>
              <a:defRPr/>
            </a:pPr>
            <a:r>
              <a:rPr lang="en-US" dirty="0" smtClean="0">
                <a:latin typeface="Calibri" charset="0"/>
                <a:ea typeface="ＭＳ Ｐゴシック" charset="0"/>
                <a:cs typeface="ＭＳ Ｐゴシック" charset="0"/>
              </a:rPr>
              <a:t>Here are some of the most important benefits and improvements to the licenses the OER and education community in particular can expect to see when the licenses launch late this year.</a:t>
            </a:r>
          </a:p>
        </p:txBody>
      </p:sp>
      <p:sp>
        <p:nvSpPr>
          <p:cNvPr id="203780" name="Slide Number Placeholder 3"/>
          <p:cNvSpPr>
            <a:spLocks noGrp="1"/>
          </p:cNvSpPr>
          <p:nvPr>
            <p:ph type="sldNum" sz="quarter" idx="5"/>
          </p:nvPr>
        </p:nvSpPr>
        <p:spPr bwMode="auto">
          <a:noFill/>
          <a:ln>
            <a:miter lim="800000"/>
            <a:headEnd/>
            <a:tailEnd/>
          </a:ln>
        </p:spPr>
        <p:txBody>
          <a:bodyPr/>
          <a:lstStyle/>
          <a:p>
            <a:fld id="{C77C0535-758F-464C-9270-88DF6FCD14E7}" type="slidenum">
              <a:rPr lang="en-US" smtClean="0"/>
              <a:pPr/>
              <a:t>34</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Rot="1" noChangeAspect="1" noChangeArrowheads="1"/>
          </p:cNvSpPr>
          <p:nvPr>
            <p:ph type="sldImg"/>
          </p:nvPr>
        </p:nvSpPr>
        <p:spPr>
          <a:solidFill>
            <a:srgbClr val="FFFFFF"/>
          </a:solidFill>
          <a:ln/>
        </p:spPr>
      </p:sp>
      <p:sp>
        <p:nvSpPr>
          <p:cNvPr id="23554" name="Rectangle 2"/>
          <p:cNvSpPr>
            <a:spLocks noGrp="1" noChangeArrowheads="1"/>
          </p:cNvSpPr>
          <p:nvPr>
            <p:ph type="body" idx="1"/>
          </p:nvPr>
        </p:nvSpPr>
        <p:spPr>
          <a:ln/>
        </p:spPr>
        <p:txBody>
          <a:bodyPr/>
          <a:lstStyle/>
          <a:p>
            <a:pPr marL="349415" indent="-349415">
              <a:buFontTx/>
              <a:buChar char="•"/>
              <a:defRPr/>
            </a:pPr>
            <a:r>
              <a:rPr lang="en-US" sz="2400" dirty="0"/>
              <a:t>Universal access to and participation in research, education, and culture is made possible by openness, but we are nowhere near universal access. </a:t>
            </a:r>
          </a:p>
          <a:p>
            <a:pPr marL="349415" indent="-349415">
              <a:buFontTx/>
              <a:buChar char="•"/>
              <a:defRPr/>
            </a:pPr>
            <a:r>
              <a:rPr lang="en-US" sz="2400" dirty="0"/>
              <a:t>There are many movements promoting openness around the world, such as Open Source Software, Open Educational Resources, and Open Access… but they are not widely known among the people actually teaching, researching, and creating culture.</a:t>
            </a:r>
            <a:endParaRPr lang="en-US" sz="2400" dirty="0">
              <a:latin typeface="Arial" charset="0"/>
              <a:cs typeface="Arial" charset="0"/>
              <a:sym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Rot="1" noChangeAspect="1" noChangeArrowheads="1"/>
          </p:cNvSpPr>
          <p:nvPr>
            <p:ph type="sldImg"/>
          </p:nvPr>
        </p:nvSpPr>
        <p:spPr>
          <a:solidFill>
            <a:srgbClr val="FFFFFF"/>
          </a:solidFill>
          <a:ln/>
        </p:spPr>
      </p:sp>
      <p:sp>
        <p:nvSpPr>
          <p:cNvPr id="33794" name="Rectangle 2"/>
          <p:cNvSpPr>
            <a:spLocks noGrp="1" noChangeArrowheads="1"/>
          </p:cNvSpPr>
          <p:nvPr>
            <p:ph type="body" idx="1"/>
          </p:nvPr>
        </p:nvSpPr>
        <p:spPr>
          <a:ln/>
        </p:spPr>
        <p:txBody>
          <a:bodyPr/>
          <a:lstStyle/>
          <a:p>
            <a:pPr>
              <a:defRPr/>
            </a:pPr>
            <a:r>
              <a:rPr lang="en-US" sz="2000" dirty="0"/>
              <a:t>The problem: Open content, tools and processes can vastly improve access to and participation in research, education, technology, and culture, but not enough people know what "open" means or how it applies to their lives.</a:t>
            </a:r>
          </a:p>
          <a:p>
            <a:pPr>
              <a:defRPr/>
            </a:pPr>
            <a:endParaRPr lang="en-US" sz="2000" dirty="0"/>
          </a:p>
          <a:p>
            <a:pPr>
              <a:defRPr/>
            </a:pPr>
            <a:r>
              <a:rPr lang="en-US" sz="2000" dirty="0"/>
              <a:t>The solution: Peer learning on what "open" means and how to use open content, tools, and processes powered by peer mentors and learners, self-organized into courses which themselves leverage existing "open" learning materials.</a:t>
            </a:r>
          </a:p>
          <a:p>
            <a:pPr>
              <a:defRPr/>
            </a:pPr>
            <a:endParaRPr lang="en-US" sz="2000" dirty="0"/>
          </a:p>
          <a:p>
            <a:pPr>
              <a:defRPr/>
            </a:pPr>
            <a:r>
              <a:rPr lang="en-US" sz="2000" dirty="0"/>
              <a:t>The goal: Encourage everyone, including artists, educators, learners, and researchers, to improve their fields through the use of open content, tools, and processes. Provide opportunities to obtain skills and certification around open practices that result in improved access to and participation in research, education, technology and culture.</a:t>
            </a:r>
            <a:br>
              <a:rPr lang="en-US" sz="2000" dirty="0"/>
            </a:br>
            <a:endParaRPr lang="en-US" sz="2000" dirty="0"/>
          </a:p>
          <a:p>
            <a:pPr eaLnBrk="1" hangingPunct="1">
              <a:defRPr/>
            </a:pPr>
            <a:r>
              <a:rPr lang="en-US" sz="2000" dirty="0">
                <a:latin typeface="Arial" charset="0"/>
                <a:cs typeface="Arial" charset="0"/>
                <a:sym typeface="Arial" charset="0"/>
              </a:rPr>
              <a:t>The School of Open will help people by developing and offering online courses, free and open to anyone to take. </a:t>
            </a:r>
          </a:p>
          <a:p>
            <a:pPr marL="349415" indent="-349415">
              <a:buFontTx/>
              <a:buChar char="•"/>
              <a:defRPr/>
            </a:pPr>
            <a:endParaRPr lang="en-US" altLang="ja-JP" sz="2000" b="1" dirty="0">
              <a:solidFill>
                <a:srgbClr val="EEC606"/>
              </a:solidFill>
              <a:latin typeface="Helvetica Neue" charset="0"/>
              <a:ea typeface="Helvetica Neue" charset="0"/>
              <a:cs typeface="Helvetica Neue" charset="0"/>
              <a:sym typeface="Helvetica Neue"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Rot="1" noChangeAspect="1" noChangeArrowheads="1"/>
          </p:cNvSpPr>
          <p:nvPr>
            <p:ph type="sldImg"/>
          </p:nvPr>
        </p:nvSpPr>
        <p:spPr>
          <a:solidFill>
            <a:srgbClr val="FFFFFF"/>
          </a:solidFill>
          <a:ln/>
        </p:spPr>
      </p:sp>
      <p:sp>
        <p:nvSpPr>
          <p:cNvPr id="21506" name="Rectangle 2"/>
          <p:cNvSpPr>
            <a:spLocks noGrp="1" noChangeArrowheads="1"/>
          </p:cNvSpPr>
          <p:nvPr>
            <p:ph type="body" idx="1"/>
          </p:nvPr>
        </p:nvSpPr>
        <p:spPr>
          <a:ln/>
        </p:spPr>
        <p:txBody>
          <a:bodyPr/>
          <a:lstStyle/>
          <a:p>
            <a:pPr eaLnBrk="1" hangingPunct="1">
              <a:defRPr/>
            </a:pPr>
            <a:r>
              <a:rPr lang="en-US" sz="1300" dirty="0">
                <a:latin typeface="Arial" charset="0"/>
                <a:cs typeface="Arial" charset="0"/>
                <a:sym typeface="Arial" charset="0"/>
              </a:rPr>
              <a:t>The School of Open is foremost a collaborative initiative being led by community of volunteers, but the community is coordinated by two organizations -- the Peer 2 Peer University, or P2PU, and Creative Commons.</a:t>
            </a:r>
          </a:p>
          <a:p>
            <a:pPr eaLnBrk="1" hangingPunct="1">
              <a:defRPr/>
            </a:pPr>
            <a:endParaRPr lang="en-US" sz="1400" dirty="0"/>
          </a:p>
          <a:p>
            <a:pPr eaLnBrk="1" hangingPunct="1">
              <a:defRPr/>
            </a:pPr>
            <a:r>
              <a:rPr lang="en-US" sz="1400" dirty="0"/>
              <a:t>P2PU is an active peer learning platform and community for developing and running free online courses. Volunteers, individual creators and organizational representatives, can design courses for peer learning in study groups or for facilitation by a subject expert.  </a:t>
            </a:r>
          </a:p>
          <a:p>
            <a:pPr eaLnBrk="1" hangingPunct="1">
              <a:defRPr/>
            </a:pPr>
            <a:endParaRPr lang="en-US" sz="1400" dirty="0"/>
          </a:p>
          <a:p>
            <a:pPr eaLnBrk="1" hangingPunct="1">
              <a:defRPr/>
            </a:pPr>
            <a:r>
              <a:rPr lang="en-US" sz="1400" dirty="0"/>
              <a:t>Creative Commons is a globally focused nonprofit dedicated to making it easier for people to share and build upon the work of others, consistent with the rules of copyright.</a:t>
            </a:r>
            <a:endParaRPr lang="en-US" sz="1400" dirty="0">
              <a:latin typeface="Lucida Grande"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Rot="1" noChangeAspect="1" noChangeArrowheads="1"/>
          </p:cNvSpPr>
          <p:nvPr>
            <p:ph type="sldImg"/>
          </p:nvPr>
        </p:nvSpPr>
        <p:spPr>
          <a:solidFill>
            <a:srgbClr val="FFFFFF"/>
          </a:solidFill>
          <a:ln/>
        </p:spPr>
      </p:sp>
      <p:sp>
        <p:nvSpPr>
          <p:cNvPr id="35842" name="Rectangle 2"/>
          <p:cNvSpPr>
            <a:spLocks noGrp="1" noChangeArrowheads="1"/>
          </p:cNvSpPr>
          <p:nvPr>
            <p:ph type="body" idx="1"/>
          </p:nvPr>
        </p:nvSpPr>
        <p:spPr>
          <a:ln/>
        </p:spPr>
        <p:txBody>
          <a:bodyPr/>
          <a:lstStyle/>
          <a:p>
            <a:pPr>
              <a:defRPr/>
            </a:pPr>
            <a:r>
              <a:rPr lang="en-US" dirty="0" smtClean="0">
                <a:latin typeface="Lucida Grande" charset="0"/>
                <a:cs typeface="Lucida Grande" charset="0"/>
                <a:sym typeface="Lucida Grande" charset="0"/>
              </a:rPr>
              <a:t>While P2PU encompasses all types of courses, the School of Open is focused on the specific domain of openness.</a:t>
            </a:r>
            <a:endParaRPr lang="en-US" dirty="0" smtClean="0"/>
          </a:p>
          <a:p>
            <a:pPr>
              <a:defRPr/>
            </a:pPr>
            <a:endParaRPr lang="en-US" dirty="0" smtClean="0"/>
          </a:p>
          <a:p>
            <a:pPr>
              <a:defRPr/>
            </a:pPr>
            <a:r>
              <a:rPr lang="en-US" dirty="0" smtClean="0"/>
              <a:t>SOO officially launched during Open Education Week (March 11-15, 2013) with </a:t>
            </a:r>
            <a:r>
              <a:rPr lang="en-US" dirty="0" smtClean="0">
                <a:cs typeface="+mn-cs"/>
              </a:rPr>
              <a:t>17 courses.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Grp="1" noRot="1" noChangeAspect="1" noChangeArrowheads="1"/>
          </p:cNvSpPr>
          <p:nvPr>
            <p:ph type="sldImg"/>
          </p:nvPr>
        </p:nvSpPr>
        <p:spPr>
          <a:solidFill>
            <a:srgbClr val="FFFFFF"/>
          </a:solidFill>
          <a:ln/>
        </p:spPr>
      </p:sp>
      <p:sp>
        <p:nvSpPr>
          <p:cNvPr id="56322" name="Rectangle 2"/>
          <p:cNvSpPr>
            <a:spLocks noGrp="1" noChangeArrowheads="1"/>
          </p:cNvSpPr>
          <p:nvPr>
            <p:ph type="body" idx="1"/>
          </p:nvPr>
        </p:nvSpPr>
        <p:spPr>
          <a:ln/>
        </p:spPr>
        <p:txBody>
          <a:bodyPr/>
          <a:lstStyle/>
          <a:p>
            <a:pPr eaLnBrk="1" hangingPunct="1">
              <a:defRPr/>
            </a:pPr>
            <a:r>
              <a:rPr lang="en-US" sz="2200" dirty="0">
                <a:latin typeface="Lucida Grande" charset="0"/>
                <a:cs typeface="Lucida Grande" charset="0"/>
                <a:sym typeface="Lucida Grande" charset="0"/>
              </a:rPr>
              <a:t>How you can get involved in the School of Open effort:</a:t>
            </a:r>
          </a:p>
          <a:p>
            <a:pPr eaLnBrk="1" hangingPunct="1">
              <a:defRPr/>
            </a:pPr>
            <a:endParaRPr lang="en-US" sz="2200" dirty="0">
              <a:latin typeface="Lucida Grande" charset="0"/>
              <a:cs typeface="Lucida Grande" charset="0"/>
              <a:sym typeface="Lucida Grande"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Rot="1" noChangeAspect="1" noChangeArrowheads="1"/>
          </p:cNvSpPr>
          <p:nvPr>
            <p:ph type="sldImg"/>
          </p:nvPr>
        </p:nvSpPr>
        <p:spPr>
          <a:solidFill>
            <a:srgbClr val="FFFFFF"/>
          </a:solidFill>
          <a:ln/>
        </p:spPr>
      </p:sp>
      <p:sp>
        <p:nvSpPr>
          <p:cNvPr id="58370" name="Rectangle 2"/>
          <p:cNvSpPr>
            <a:spLocks noGrp="1" noChangeArrowheads="1"/>
          </p:cNvSpPr>
          <p:nvPr>
            <p:ph type="body" idx="1"/>
          </p:nvPr>
        </p:nvSpPr>
        <p:spPr>
          <a:ln/>
        </p:spPr>
        <p:txBody>
          <a:bodyPr/>
          <a:lstStyle/>
          <a:p>
            <a:pPr eaLnBrk="1" hangingPunct="1">
              <a:defRPr/>
            </a:pPr>
            <a:endParaRPr lang="en-US" sz="2200" dirty="0">
              <a:latin typeface="Lucida Grande" charset="0"/>
              <a:cs typeface="Lucida Grande" charset="0"/>
              <a:sym typeface="Lucida Grande"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Rot="1" noChangeAspect="1" noChangeArrowheads="1"/>
          </p:cNvSpPr>
          <p:nvPr>
            <p:ph type="sldImg"/>
          </p:nvPr>
        </p:nvSpPr>
        <p:spPr>
          <a:solidFill>
            <a:srgbClr val="FFFFFF"/>
          </a:solidFill>
          <a:ln/>
        </p:spPr>
      </p:sp>
      <p:sp>
        <p:nvSpPr>
          <p:cNvPr id="58370" name="Rectangle 2"/>
          <p:cNvSpPr>
            <a:spLocks noGrp="1" noChangeArrowheads="1"/>
          </p:cNvSpPr>
          <p:nvPr>
            <p:ph type="body" idx="1"/>
          </p:nvPr>
        </p:nvSpPr>
        <p:spPr>
          <a:ln/>
        </p:spPr>
        <p:txBody>
          <a:bodyPr/>
          <a:lstStyle/>
          <a:p>
            <a:pPr eaLnBrk="1" hangingPunct="1">
              <a:defRPr/>
            </a:pPr>
            <a:r>
              <a:rPr lang="en-US" sz="2200" dirty="0">
                <a:latin typeface="Lucida Grande" charset="0"/>
                <a:cs typeface="Lucida Grande" charset="0"/>
                <a:sym typeface="Lucida Grande" charset="0"/>
              </a:rPr>
              <a:t>The best way to get involved is to join our Google Group, but if you have private questions, email the Project Manager at schoolofopen@p2pu.org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2146" name="Text Box 1"/>
          <p:cNvSpPr>
            <a:spLocks noGrp="1" noRot="1" noChangeAspect="1" noChangeArrowheads="1"/>
          </p:cNvSpPr>
          <p:nvPr>
            <p:ph type="sldImg"/>
          </p:nvPr>
        </p:nvSpPr>
        <p:spPr>
          <a:xfrm>
            <a:off x="1181100" y="696913"/>
            <a:ext cx="4648200" cy="3486150"/>
          </a:xfrm>
          <a:ln/>
        </p:spPr>
      </p:sp>
      <p:sp>
        <p:nvSpPr>
          <p:cNvPr id="262147" name="Text Box 2"/>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Creative Commons and our open colleagues around the</a:t>
            </a:r>
            <a:r>
              <a:rPr lang="en-US" sz="1200" kern="1200" baseline="0" dirty="0" smtClean="0">
                <a:solidFill>
                  <a:schemeClr val="tx1"/>
                </a:solidFill>
                <a:effectLst/>
                <a:latin typeface="+mn-lt"/>
                <a:ea typeface="+mn-ea"/>
                <a:cs typeface="+mn-cs"/>
              </a:rPr>
              <a:t> world stand with Alberta as you engage these topics.</a:t>
            </a:r>
            <a:endParaRPr lang="en-US" sz="1200" kern="1200" dirty="0" smtClean="0">
              <a:solidFill>
                <a:schemeClr val="tx1"/>
              </a:solidFill>
              <a:effectLst/>
              <a:latin typeface="+mn-lt"/>
              <a:ea typeface="+mn-ea"/>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endParaRPr lang="en-US" dirty="0"/>
          </a:p>
        </p:txBody>
      </p:sp>
      <p:sp>
        <p:nvSpPr>
          <p:cNvPr id="4" name="Slide Number Placeholder 3"/>
          <p:cNvSpPr>
            <a:spLocks noGrp="1"/>
          </p:cNvSpPr>
          <p:nvPr>
            <p:ph type="sldNum" sz="quarter" idx="10"/>
          </p:nvPr>
        </p:nvSpPr>
        <p:spPr/>
        <p:txBody>
          <a:bodyPr/>
          <a:lstStyle/>
          <a:p>
            <a:fld id="{92187336-F9E9-4D13-94AF-8F80DF92E3D1}" type="slidenum">
              <a:rPr lang="en-US" smtClean="0"/>
              <a:pPr/>
              <a:t>43</a:t>
            </a:fld>
            <a:endParaRPr lang="en-US" dirty="0"/>
          </a:p>
        </p:txBody>
      </p:sp>
    </p:spTree>
    <p:extLst>
      <p:ext uri="{BB962C8B-B14F-4D97-AF65-F5344CB8AC3E}">
        <p14:creationId xmlns:p14="http://schemas.microsoft.com/office/powerpoint/2010/main" val="404438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1600200"/>
            <a:ext cx="7772400" cy="1143000"/>
          </a:xfrm>
        </p:spPr>
        <p:txBody>
          <a:bodyPr/>
          <a:lstStyle>
            <a:lvl1pPr>
              <a:defRPr>
                <a:solidFill>
                  <a:schemeClr val="bg1"/>
                </a:solidFill>
              </a:defRPr>
            </a:lvl1pPr>
          </a:lstStyle>
          <a:p>
            <a:r>
              <a:rPr lang="en-US" smtClean="0"/>
              <a:t>Click to edit Master title style</a:t>
            </a:r>
            <a:endParaRPr lang="en-US"/>
          </a:p>
        </p:txBody>
      </p:sp>
      <p:sp>
        <p:nvSpPr>
          <p:cNvPr id="10243" name="Rectangle 3"/>
          <p:cNvSpPr>
            <a:spLocks noGrp="1" noChangeArrowheads="1"/>
          </p:cNvSpPr>
          <p:nvPr>
            <p:ph type="subTitle" idx="1"/>
          </p:nvPr>
        </p:nvSpPr>
        <p:spPr>
          <a:xfrm>
            <a:off x="685800" y="3200400"/>
            <a:ext cx="7086600" cy="1752600"/>
          </a:xfrm>
        </p:spPr>
        <p:txBody>
          <a:bodyPr/>
          <a:lstStyle>
            <a:lvl1pPr marL="0" indent="0">
              <a:buFontTx/>
              <a:buNone/>
              <a:defRPr>
                <a:solidFill>
                  <a:schemeClr val="bg1"/>
                </a:solidFill>
              </a:defRPr>
            </a:lvl1pPr>
          </a:lstStyle>
          <a:p>
            <a:r>
              <a:rPr lang="en-US" smtClean="0"/>
              <a:t>Click to edit Master subtitle style</a:t>
            </a:r>
            <a:endParaRPr lang="en-US"/>
          </a:p>
        </p:txBody>
      </p:sp>
      <p:sp>
        <p:nvSpPr>
          <p:cNvPr id="10244" name="Rectangle 4"/>
          <p:cNvSpPr>
            <a:spLocks noGrp="1" noChangeArrowheads="1"/>
          </p:cNvSpPr>
          <p:nvPr>
            <p:ph type="dt" sz="half" idx="2"/>
          </p:nvPr>
        </p:nvSpPr>
        <p:spPr/>
        <p:txBody>
          <a:bodyPr/>
          <a:lstStyle>
            <a:lvl1pPr>
              <a:defRPr>
                <a:solidFill>
                  <a:schemeClr val="bg1"/>
                </a:solidFill>
              </a:defRPr>
            </a:lvl1pPr>
          </a:lstStyle>
          <a:p>
            <a:fld id="{7C04A4B3-9DAF-4141-83DC-97DD222DFFB4}" type="datetimeFigureOut">
              <a:rPr lang="en-US" smtClean="0"/>
              <a:pPr/>
              <a:t>10/2/13</a:t>
            </a:fld>
            <a:endParaRPr lang="en-US" dirty="0"/>
          </a:p>
        </p:txBody>
      </p:sp>
      <p:sp>
        <p:nvSpPr>
          <p:cNvPr id="10245" name="Rectangle 5"/>
          <p:cNvSpPr>
            <a:spLocks noGrp="1" noChangeArrowheads="1"/>
          </p:cNvSpPr>
          <p:nvPr>
            <p:ph type="ftr" sz="quarter" idx="3"/>
          </p:nvPr>
        </p:nvSpPr>
        <p:spPr/>
        <p:txBody>
          <a:bodyPr/>
          <a:lstStyle>
            <a:lvl1pPr>
              <a:defRPr>
                <a:solidFill>
                  <a:schemeClr val="bg1"/>
                </a:solidFill>
              </a:defRPr>
            </a:lvl1pPr>
          </a:lstStyle>
          <a:p>
            <a:endParaRPr lang="en-US" dirty="0"/>
          </a:p>
        </p:txBody>
      </p:sp>
      <p:sp>
        <p:nvSpPr>
          <p:cNvPr id="10246" name="Rectangle 6"/>
          <p:cNvSpPr>
            <a:spLocks noGrp="1" noChangeArrowheads="1"/>
          </p:cNvSpPr>
          <p:nvPr>
            <p:ph type="sldNum" sz="quarter" idx="4"/>
          </p:nvPr>
        </p:nvSpPr>
        <p:spPr/>
        <p:txBody>
          <a:bodyPr/>
          <a:lstStyle>
            <a:lvl1pPr>
              <a:defRPr>
                <a:solidFill>
                  <a:schemeClr val="bg1"/>
                </a:solidFill>
              </a:defRPr>
            </a:lvl1pPr>
          </a:lstStyle>
          <a:p>
            <a:fld id="{9CD8C1EA-986E-D64C-AA0B-11A66E13F82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arge Banner: burs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13" name="Content Placeholder 12"/>
          <p:cNvSpPr>
            <a:spLocks noGrp="1"/>
          </p:cNvSpPr>
          <p:nvPr>
            <p:ph sz="quarter" idx="13"/>
          </p:nvPr>
        </p:nvSpPr>
        <p:spPr>
          <a:xfrm>
            <a:off x="685800" y="2514600"/>
            <a:ext cx="7772400" cy="3276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7"/>
          <p:cNvSpPr>
            <a:spLocks noGrp="1"/>
          </p:cNvSpPr>
          <p:nvPr>
            <p:ph type="body" sz="quarter" idx="14"/>
          </p:nvPr>
        </p:nvSpPr>
        <p:spPr>
          <a:xfrm>
            <a:off x="0" y="381000"/>
            <a:ext cx="6858000" cy="381000"/>
          </a:xfrm>
        </p:spPr>
        <p:txBody>
          <a:bodyPr/>
          <a:lstStyle>
            <a:lvl1pPr>
              <a:buNone/>
              <a:defRPr sz="2800">
                <a:solidFill>
                  <a:srgbClr val="FFFFFF"/>
                </a:solidFill>
              </a:defRPr>
            </a:lvl1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arge Banner: burs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9" name="Content Placeholder 8"/>
          <p:cNvSpPr>
            <a:spLocks noGrp="1"/>
          </p:cNvSpPr>
          <p:nvPr>
            <p:ph sz="quarter" idx="13"/>
          </p:nvPr>
        </p:nvSpPr>
        <p:spPr>
          <a:xfrm>
            <a:off x="685800" y="2514600"/>
            <a:ext cx="77724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7"/>
          <p:cNvSpPr>
            <a:spLocks noGrp="1"/>
          </p:cNvSpPr>
          <p:nvPr>
            <p:ph type="body" sz="quarter" idx="14"/>
          </p:nvPr>
        </p:nvSpPr>
        <p:spPr>
          <a:xfrm>
            <a:off x="0" y="381000"/>
            <a:ext cx="6858000" cy="381000"/>
          </a:xfrm>
        </p:spPr>
        <p:txBody>
          <a:bodyPr/>
          <a:lstStyle>
            <a:lvl1pPr>
              <a:buNone/>
              <a:defRPr sz="2800">
                <a:solidFill>
                  <a:srgbClr val="FFFFFF"/>
                </a:solidFill>
              </a:defRPr>
            </a:lvl1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arge Banner: log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2514600"/>
            <a:ext cx="7772400" cy="3276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7"/>
          <p:cNvSpPr>
            <a:spLocks noGrp="1"/>
          </p:cNvSpPr>
          <p:nvPr>
            <p:ph type="body" sz="quarter" idx="14"/>
          </p:nvPr>
        </p:nvSpPr>
        <p:spPr>
          <a:xfrm>
            <a:off x="0" y="381000"/>
            <a:ext cx="6858000" cy="381000"/>
          </a:xfrm>
        </p:spPr>
        <p:txBody>
          <a:bodyPr/>
          <a:lstStyle>
            <a:lvl1pPr>
              <a:buNone/>
              <a:defRPr sz="2800">
                <a:solidFill>
                  <a:srgbClr val="FFFFFF"/>
                </a:solidFill>
              </a:defRPr>
            </a:lvl1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arge Bann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2514600"/>
            <a:ext cx="77724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7"/>
          <p:cNvSpPr>
            <a:spLocks noGrp="1"/>
          </p:cNvSpPr>
          <p:nvPr>
            <p:ph type="body" sz="quarter" idx="14"/>
          </p:nvPr>
        </p:nvSpPr>
        <p:spPr>
          <a:xfrm>
            <a:off x="0" y="381000"/>
            <a:ext cx="6858000" cy="381000"/>
          </a:xfrm>
        </p:spPr>
        <p:txBody>
          <a:bodyPr/>
          <a:lstStyle>
            <a:lvl1pPr>
              <a:buNone/>
              <a:defRPr sz="2800">
                <a:solidFill>
                  <a:srgbClr val="FFFFFF"/>
                </a:solidFill>
              </a:defRPr>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mall Header: burst, log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1905000"/>
            <a:ext cx="7772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mall Header: burs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19050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mall Header: log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1905000"/>
            <a:ext cx="7772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mall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19050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tarburst &amp; Log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19050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tarburs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04A4B3-9DAF-4141-83DC-97DD222DFFB4}" type="datetimeFigureOut">
              <a:rPr lang="en-US" smtClean="0"/>
              <a:pPr/>
              <a:t>10/2/13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D8C1EA-986E-D64C-AA0B-11A66E13F82F}" type="slidenum">
              <a:rPr lang="en-US" smtClean="0"/>
              <a:pPr/>
              <a:t>‹#›</a:t>
            </a:fld>
            <a:endParaRPr lang="en-US" dirty="0"/>
          </a:p>
        </p:txBody>
      </p:sp>
      <p:sp>
        <p:nvSpPr>
          <p:cNvPr id="8" name="Content Placeholder 7"/>
          <p:cNvSpPr>
            <a:spLocks noGrp="1"/>
          </p:cNvSpPr>
          <p:nvPr>
            <p:ph sz="quarter" idx="13"/>
          </p:nvPr>
        </p:nvSpPr>
        <p:spPr>
          <a:xfrm>
            <a:off x="685800" y="1905000"/>
            <a:ext cx="77724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739B699-39D4-44E9-A50B-C262348B6595}" type="slidenum">
              <a:rPr lang="en-US" altLang="en-US"/>
              <a:pPr>
                <a:defRPr/>
              </a:pPr>
              <a:t>‹#›</a:t>
            </a:fld>
            <a:endParaRPr lang="en-US" altLang="en-US" dirty="0"/>
          </a:p>
        </p:txBody>
      </p:sp>
    </p:spTree>
    <p:extLst>
      <p:ext uri="{BB962C8B-B14F-4D97-AF65-F5344CB8AC3E}">
        <p14:creationId xmlns:p14="http://schemas.microsoft.com/office/powerpoint/2010/main" val="2786278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p:cNvSpPr>
            <a:spLocks noGrp="1" noChangeArrowheads="1"/>
          </p:cNvSpPr>
          <p:nvPr>
            <p:ph type="sldNum" idx="10"/>
          </p:nvPr>
        </p:nvSpPr>
        <p:spPr>
          <a:ln/>
        </p:spPr>
        <p:txBody>
          <a:bodyPr/>
          <a:lstStyle>
            <a:lvl1pPr>
              <a:defRPr/>
            </a:lvl1pPr>
          </a:lstStyle>
          <a:p>
            <a:pPr>
              <a:defRPr/>
            </a:pPr>
            <a:fld id="{DAB5F4B3-E3E1-4441-AC24-95D691342DE8}" type="slidenum">
              <a:rPr lang="en-US"/>
              <a:pPr>
                <a:defRPr/>
              </a:pPr>
              <a:t>‹#›</a:t>
            </a:fld>
            <a:endParaRPr lang="en-US" dirty="0"/>
          </a:p>
        </p:txBody>
      </p:sp>
    </p:spTree>
    <p:extLst>
      <p:ext uri="{BB962C8B-B14F-4D97-AF65-F5344CB8AC3E}">
        <p14:creationId xmlns:p14="http://schemas.microsoft.com/office/powerpoint/2010/main" val="1816956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defRPr/>
            </a:lvl1pPr>
            <a:lvl2pPr marL="742950" indent="-285750" rtl="0">
              <a:defRPr/>
            </a:lvl2pPr>
            <a:lvl3pPr marL="1143000" indent="-228600" rtl="0">
              <a:defRPr/>
            </a:lvl3pPr>
            <a:lvl4pPr marL="1600200" indent="-228600" rtl="0">
              <a:defRPr/>
            </a:lvl4pPr>
            <a:lvl5pPr rtl="0">
              <a:defRPr sz="1800"/>
            </a:lvl5pPr>
            <a:lvl6pPr rtl="0">
              <a:defRPr sz="1800"/>
            </a:lvl6pPr>
            <a:lvl7pPr rtl="0">
              <a:defRPr sz="1800"/>
            </a:lvl7pPr>
            <a:lvl8pPr rtl="0">
              <a:defRPr sz="1800"/>
            </a:lvl8pPr>
            <a:lvl9pPr rtl="0">
              <a:defRPr sz="1800"/>
            </a:lvl9pPr>
          </a:lstStyle>
          <a:p>
            <a:endParaRPr/>
          </a:p>
        </p:txBody>
      </p:sp>
    </p:spTree>
    <p:extLst>
      <p:ext uri="{BB962C8B-B14F-4D97-AF65-F5344CB8AC3E}">
        <p14:creationId xmlns:p14="http://schemas.microsoft.com/office/powerpoint/2010/main" val="31779180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2954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a:p>
        </p:txBody>
      </p:sp>
      <p:sp>
        <p:nvSpPr>
          <p:cNvPr id="1027" name="Rectangle 3"/>
          <p:cNvSpPr>
            <a:spLocks noGrp="1" noChangeArrowheads="1"/>
          </p:cNvSpPr>
          <p:nvPr>
            <p:ph type="body" idx="1"/>
          </p:nvPr>
        </p:nvSpPr>
        <p:spPr bwMode="auto">
          <a:xfrm>
            <a:off x="685800" y="2514600"/>
            <a:ext cx="7772400" cy="3276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7C04A4B3-9DAF-4141-83DC-97DD222DFFB4}" type="datetimeFigureOut">
              <a:rPr lang="en-US" smtClean="0"/>
              <a:pPr/>
              <a:t>10/2/13</a:t>
            </a:fld>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9CD8C1EA-986E-D64C-AA0B-11A66E13F82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 id="2147483675" r:id="rId13"/>
    <p:sldLayoutId id="2147483680" r:id="rId14"/>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Gill Sans" pitchFamily="27" charset="0"/>
        </a:defRPr>
      </a:lvl2pPr>
      <a:lvl3pPr algn="l" rtl="0" eaLnBrk="1" fontAlgn="base" hangingPunct="1">
        <a:spcBef>
          <a:spcPct val="0"/>
        </a:spcBef>
        <a:spcAft>
          <a:spcPct val="0"/>
        </a:spcAft>
        <a:defRPr sz="4400">
          <a:solidFill>
            <a:schemeClr val="tx2"/>
          </a:solidFill>
          <a:latin typeface="Gill Sans" pitchFamily="27" charset="0"/>
        </a:defRPr>
      </a:lvl3pPr>
      <a:lvl4pPr algn="l" rtl="0" eaLnBrk="1" fontAlgn="base" hangingPunct="1">
        <a:spcBef>
          <a:spcPct val="0"/>
        </a:spcBef>
        <a:spcAft>
          <a:spcPct val="0"/>
        </a:spcAft>
        <a:defRPr sz="4400">
          <a:solidFill>
            <a:schemeClr val="tx2"/>
          </a:solidFill>
          <a:latin typeface="Gill Sans" pitchFamily="27" charset="0"/>
        </a:defRPr>
      </a:lvl4pPr>
      <a:lvl5pPr algn="l" rtl="0" eaLnBrk="1" fontAlgn="base" hangingPunct="1">
        <a:spcBef>
          <a:spcPct val="0"/>
        </a:spcBef>
        <a:spcAft>
          <a:spcPct val="0"/>
        </a:spcAft>
        <a:defRPr sz="4400">
          <a:solidFill>
            <a:schemeClr val="tx2"/>
          </a:solidFill>
          <a:latin typeface="Gill Sans" pitchFamily="27" charset="0"/>
        </a:defRPr>
      </a:lvl5pPr>
      <a:lvl6pPr marL="457200" algn="l" rtl="0" eaLnBrk="1" fontAlgn="base" hangingPunct="1">
        <a:spcBef>
          <a:spcPct val="0"/>
        </a:spcBef>
        <a:spcAft>
          <a:spcPct val="0"/>
        </a:spcAft>
        <a:defRPr sz="4400">
          <a:solidFill>
            <a:schemeClr val="tx2"/>
          </a:solidFill>
          <a:latin typeface="Gill Sans" pitchFamily="27" charset="0"/>
        </a:defRPr>
      </a:lvl6pPr>
      <a:lvl7pPr marL="914400" algn="l" rtl="0" eaLnBrk="1" fontAlgn="base" hangingPunct="1">
        <a:spcBef>
          <a:spcPct val="0"/>
        </a:spcBef>
        <a:spcAft>
          <a:spcPct val="0"/>
        </a:spcAft>
        <a:defRPr sz="4400">
          <a:solidFill>
            <a:schemeClr val="tx2"/>
          </a:solidFill>
          <a:latin typeface="Gill Sans" pitchFamily="27" charset="0"/>
        </a:defRPr>
      </a:lvl7pPr>
      <a:lvl8pPr marL="1371600" algn="l" rtl="0" eaLnBrk="1" fontAlgn="base" hangingPunct="1">
        <a:spcBef>
          <a:spcPct val="0"/>
        </a:spcBef>
        <a:spcAft>
          <a:spcPct val="0"/>
        </a:spcAft>
        <a:defRPr sz="4400">
          <a:solidFill>
            <a:schemeClr val="tx2"/>
          </a:solidFill>
          <a:latin typeface="Gill Sans" pitchFamily="27" charset="0"/>
        </a:defRPr>
      </a:lvl8pPr>
      <a:lvl9pPr marL="1828800" algn="l" rtl="0" eaLnBrk="1" fontAlgn="base" hangingPunct="1">
        <a:spcBef>
          <a:spcPct val="0"/>
        </a:spcBef>
        <a:spcAft>
          <a:spcPct val="0"/>
        </a:spcAft>
        <a:defRPr sz="4400">
          <a:solidFill>
            <a:schemeClr val="tx2"/>
          </a:solidFill>
          <a:latin typeface="Gill Sans" pitchFamily="27"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27"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27"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27"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27"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27"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27"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27"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2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4.emf"/><Relationship Id="rId5" Type="http://schemas.openxmlformats.org/officeDocument/2006/relationships/image" Target="../media/image15.emf"/><Relationship Id="rId6" Type="http://schemas.openxmlformats.org/officeDocument/2006/relationships/image" Target="../media/image16.emf"/><Relationship Id="rId7" Type="http://schemas.openxmlformats.org/officeDocument/2006/relationships/image" Target="../media/image17.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4.emf"/><Relationship Id="rId5" Type="http://schemas.openxmlformats.org/officeDocument/2006/relationships/image" Target="../media/image15.emf"/><Relationship Id="rId6" Type="http://schemas.openxmlformats.org/officeDocument/2006/relationships/image" Target="../media/image16.emf"/><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1" Type="http://schemas.openxmlformats.org/officeDocument/2006/relationships/image" Target="../media/image43.png"/><Relationship Id="rId12" Type="http://schemas.openxmlformats.org/officeDocument/2006/relationships/image" Target="../media/image44.png"/><Relationship Id="rId13" Type="http://schemas.openxmlformats.org/officeDocument/2006/relationships/image" Target="../media/image45.png"/><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8.png"/><Relationship Id="rId6" Type="http://schemas.openxmlformats.org/officeDocument/2006/relationships/image" Target="../media/image34.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7.png"/><Relationship Id="rId8" Type="http://schemas.openxmlformats.org/officeDocument/2006/relationships/image" Target="../media/image46.png"/><Relationship Id="rId9" Type="http://schemas.openxmlformats.org/officeDocument/2006/relationships/image" Target="../media/image47.png"/><Relationship Id="rId10" Type="http://schemas.openxmlformats.org/officeDocument/2006/relationships/image" Target="../media/image48.png"/><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46.png"/><Relationship Id="rId5" Type="http://schemas.openxmlformats.org/officeDocument/2006/relationships/image" Target="../media/image49.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34.png"/><Relationship Id="rId11" Type="http://schemas.openxmlformats.org/officeDocument/2006/relationships/image" Target="../media/image45.png"/><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6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emf"/><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6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54533" y="88900"/>
            <a:ext cx="9089467" cy="96096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Gill Sans" pitchFamily="27" charset="0"/>
            </a:endParaRPr>
          </a:p>
        </p:txBody>
      </p:sp>
      <p:sp>
        <p:nvSpPr>
          <p:cNvPr id="2" name="Title 1"/>
          <p:cNvSpPr>
            <a:spLocks noGrp="1"/>
          </p:cNvSpPr>
          <p:nvPr>
            <p:ph type="title"/>
          </p:nvPr>
        </p:nvSpPr>
        <p:spPr>
          <a:xfrm>
            <a:off x="-72467" y="-25403"/>
            <a:ext cx="9318067" cy="3009900"/>
          </a:xfrm>
        </p:spPr>
        <p:txBody>
          <a:bodyPr/>
          <a:lstStyle/>
          <a:p>
            <a:pPr algn="ctr"/>
            <a:r>
              <a:rPr lang="en-US" sz="4800" b="1" dirty="0" smtClean="0">
                <a:solidFill>
                  <a:srgbClr val="0070C0"/>
                </a:solidFill>
              </a:rPr>
              <a:t/>
            </a:r>
            <a:br>
              <a:rPr lang="en-US" sz="4800" b="1" dirty="0" smtClean="0">
                <a:solidFill>
                  <a:srgbClr val="0070C0"/>
                </a:solidFill>
              </a:rPr>
            </a:br>
            <a:r>
              <a:rPr lang="en-US" sz="4800" b="1" dirty="0" smtClean="0">
                <a:solidFill>
                  <a:srgbClr val="008000"/>
                </a:solidFill>
              </a:rPr>
              <a:t>Creative Commons </a:t>
            </a:r>
            <a:r>
              <a:rPr lang="en-US" sz="4800" b="1" dirty="0" smtClean="0">
                <a:solidFill>
                  <a:srgbClr val="0070C0"/>
                </a:solidFill>
              </a:rPr>
              <a:t>Update: </a:t>
            </a:r>
            <a:r>
              <a:rPr lang="en-US" sz="4800" b="1" dirty="0" smtClean="0">
                <a:solidFill>
                  <a:srgbClr val="9900CC"/>
                </a:solidFill>
              </a:rPr>
              <a:t>OER, </a:t>
            </a:r>
            <a:r>
              <a:rPr lang="en-US" sz="4800" b="1" dirty="0" smtClean="0">
                <a:solidFill>
                  <a:srgbClr val="C00000"/>
                </a:solidFill>
              </a:rPr>
              <a:t>Policy,</a:t>
            </a:r>
            <a:r>
              <a:rPr lang="en-US" sz="4800" b="1" i="1" dirty="0" smtClean="0"/>
              <a:t/>
            </a:r>
            <a:br>
              <a:rPr lang="en-US" sz="4800" b="1" i="1" dirty="0" smtClean="0"/>
            </a:br>
            <a:r>
              <a:rPr lang="en-US" sz="4800" b="1" dirty="0" smtClean="0"/>
              <a:t>4.0 </a:t>
            </a:r>
            <a:r>
              <a:rPr lang="en-US" sz="4800" b="1" dirty="0" smtClean="0">
                <a:solidFill>
                  <a:srgbClr val="B70000"/>
                </a:solidFill>
              </a:rPr>
              <a:t>&amp;</a:t>
            </a:r>
            <a:r>
              <a:rPr lang="en-US" sz="4800" b="1" dirty="0" smtClean="0"/>
              <a:t> </a:t>
            </a:r>
            <a:r>
              <a:rPr lang="en-US" sz="4800" b="1" dirty="0" smtClean="0">
                <a:solidFill>
                  <a:srgbClr val="FF6600"/>
                </a:solidFill>
              </a:rPr>
              <a:t>MOOCs</a:t>
            </a:r>
            <a:endParaRPr lang="en-US" sz="4800" b="1" dirty="0">
              <a:solidFill>
                <a:srgbClr val="9900CC"/>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295" y="5989845"/>
            <a:ext cx="1739825" cy="608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294208" y="3676600"/>
            <a:ext cx="6518804" cy="1569660"/>
          </a:xfrm>
          <a:prstGeom prst="rect">
            <a:avLst/>
          </a:prstGeom>
        </p:spPr>
        <p:txBody>
          <a:bodyPr wrap="square">
            <a:spAutoFit/>
          </a:bodyPr>
          <a:lstStyle/>
          <a:p>
            <a:pPr algn="ctr"/>
            <a:r>
              <a:rPr lang="en-US" sz="3200" b="1" dirty="0"/>
              <a:t>Dr. Cable Green</a:t>
            </a:r>
            <a:br>
              <a:rPr lang="en-US" sz="3200" b="1" dirty="0"/>
            </a:br>
            <a:r>
              <a:rPr lang="en-US" sz="3200" b="1" dirty="0">
                <a:solidFill>
                  <a:srgbClr val="7030A0"/>
                </a:solidFill>
              </a:rPr>
              <a:t>Director of Global </a:t>
            </a:r>
            <a:r>
              <a:rPr lang="en-US" sz="3200" b="1" dirty="0" smtClean="0">
                <a:solidFill>
                  <a:srgbClr val="7030A0"/>
                </a:solidFill>
              </a:rPr>
              <a:t>Learning</a:t>
            </a:r>
            <a:r>
              <a:rPr lang="en-US" sz="3200" b="1" dirty="0" smtClean="0">
                <a:solidFill>
                  <a:srgbClr val="008000"/>
                </a:solidFill>
              </a:rPr>
              <a:t/>
            </a:r>
            <a:br>
              <a:rPr lang="en-US" sz="3200" b="1" dirty="0" smtClean="0">
                <a:solidFill>
                  <a:srgbClr val="008000"/>
                </a:solidFill>
              </a:rPr>
            </a:br>
            <a:r>
              <a:rPr lang="en-US" sz="3200" b="1" dirty="0" smtClean="0">
                <a:solidFill>
                  <a:srgbClr val="008000"/>
                </a:solidFill>
              </a:rPr>
              <a:t>Creative Commons</a:t>
            </a:r>
            <a:endParaRPr lang="en-US" sz="3200" b="1" dirty="0" smtClean="0">
              <a:solidFill>
                <a:srgbClr val="008000"/>
              </a:solidFill>
            </a:endParaRPr>
          </a:p>
        </p:txBody>
      </p:sp>
    </p:spTree>
    <p:extLst>
      <p:ext uri="{BB962C8B-B14F-4D97-AF65-F5344CB8AC3E}">
        <p14:creationId xmlns:p14="http://schemas.microsoft.com/office/powerpoint/2010/main" val="58614340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200884" y="4241800"/>
            <a:ext cx="8845716" cy="954107"/>
          </a:xfrm>
          <a:prstGeom prst="rect">
            <a:avLst/>
          </a:prstGeom>
          <a:noFill/>
        </p:spPr>
        <p:txBody>
          <a:bodyPr wrap="none" rtlCol="0">
            <a:spAutoFit/>
          </a:bodyPr>
          <a:lstStyle/>
          <a:p>
            <a:pPr algn="ctr"/>
            <a:r>
              <a:rPr lang="en-US" sz="2800" dirty="0" smtClean="0">
                <a:solidFill>
                  <a:schemeClr val="bg1"/>
                </a:solidFill>
              </a:rPr>
              <a:t>Except where otherwise noted, this work is licensed under:</a:t>
            </a:r>
          </a:p>
          <a:p>
            <a:pPr algn="ctr"/>
            <a:r>
              <a:rPr lang="en-US" sz="2800" dirty="0">
                <a:solidFill>
                  <a:schemeClr val="bg1"/>
                </a:solidFill>
              </a:rPr>
              <a:t> http://creativecommons.org/licenses/by/</a:t>
            </a:r>
            <a:r>
              <a:rPr lang="en-US" sz="2800" dirty="0" smtClean="0">
                <a:solidFill>
                  <a:schemeClr val="bg1"/>
                </a:solidFill>
              </a:rPr>
              <a:t>3.0</a:t>
            </a:r>
          </a:p>
        </p:txBody>
      </p:sp>
      <p:pic>
        <p:nvPicPr>
          <p:cNvPr id="6" name="Picture 4" descr="by.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1967706"/>
            <a:ext cx="5018088" cy="1783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1739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8572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Creative Commons</a:t>
            </a:r>
          </a:p>
          <a:p>
            <a:pPr marL="602732" indent="-602732" eaLnBrk="1" hangingPunct="1">
              <a:buFontTx/>
              <a:buNone/>
            </a:pPr>
            <a:r>
              <a:rPr lang="en-US" sz="4400" i="1" dirty="0" smtClean="0">
                <a:solidFill>
                  <a:srgbClr val="FFFF00"/>
                </a:solidFill>
                <a:latin typeface="Helvetica"/>
                <a:ea typeface="ヒラギノ角ゴ ProN W3" charset="0"/>
                <a:cs typeface="Helvetica"/>
              </a:rPr>
              <a:t>Refresh</a:t>
            </a:r>
            <a:endParaRPr lang="en-US" sz="4400" i="1" dirty="0">
              <a:solidFill>
                <a:srgbClr val="FFFF00"/>
              </a:solidFill>
              <a:latin typeface="Helvetica"/>
              <a:ea typeface="ヒラギノ角ゴ ProN W3" charset="0"/>
              <a:cs typeface="Helvetica"/>
            </a:endParaRPr>
          </a:p>
        </p:txBody>
      </p:sp>
    </p:spTree>
    <p:extLst>
      <p:ext uri="{BB962C8B-B14F-4D97-AF65-F5344CB8AC3E}">
        <p14:creationId xmlns:p14="http://schemas.microsoft.com/office/powerpoint/2010/main" val="3747122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0937" y="3761566"/>
            <a:ext cx="1125278" cy="112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4077" y="3761566"/>
            <a:ext cx="1125278" cy="112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3421" y="3761566"/>
            <a:ext cx="1125433" cy="112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3969" y="3761566"/>
            <a:ext cx="1125444" cy="112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 name="Picture 15" descr="newccspectru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263716"/>
            <a:ext cx="9144000" cy="1306286"/>
          </a:xfrm>
          <a:prstGeom prst="rect">
            <a:avLst/>
          </a:prstGeom>
        </p:spPr>
      </p:pic>
    </p:spTree>
    <p:extLst>
      <p:ext uri="{BB962C8B-B14F-4D97-AF65-F5344CB8AC3E}">
        <p14:creationId xmlns:p14="http://schemas.microsoft.com/office/powerpoint/2010/main" val="25462516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5585" name="Rectangle 18"/>
          <p:cNvSpPr>
            <a:spLocks noChangeArrowheads="1"/>
          </p:cNvSpPr>
          <p:nvPr/>
        </p:nvSpPr>
        <p:spPr bwMode="auto">
          <a:xfrm>
            <a:off x="499008" y="266819"/>
            <a:ext cx="8316786" cy="112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tabLst>
                <a:tab pos="0" algn="l"/>
                <a:tab pos="643006" algn="l"/>
                <a:tab pos="1286012" algn="l"/>
                <a:tab pos="1929018" algn="l"/>
                <a:tab pos="2572024" algn="l"/>
                <a:tab pos="3215030" algn="l"/>
                <a:tab pos="3858036" algn="l"/>
                <a:tab pos="4501043" algn="l"/>
                <a:tab pos="5144049" algn="l"/>
                <a:tab pos="5787055" algn="l"/>
                <a:tab pos="6430061" algn="l"/>
                <a:tab pos="7073067" algn="l"/>
                <a:tab pos="7126651" algn="l"/>
              </a:tabLst>
            </a:pPr>
            <a:r>
              <a:rPr lang="en-US" sz="5300" dirty="0">
                <a:solidFill>
                  <a:srgbClr val="FFFFFF"/>
                </a:solidFill>
                <a:latin typeface="Helvetica" charset="0"/>
                <a:cs typeface="Helvetica" charset="0"/>
              </a:rPr>
              <a:t>Step 1: Choose Conditions</a:t>
            </a:r>
          </a:p>
        </p:txBody>
      </p:sp>
      <p:grpSp>
        <p:nvGrpSpPr>
          <p:cNvPr id="195586" name="Group 1"/>
          <p:cNvGrpSpPr>
            <a:grpSpLocks/>
          </p:cNvGrpSpPr>
          <p:nvPr/>
        </p:nvGrpSpPr>
        <p:grpSpPr bwMode="auto">
          <a:xfrm>
            <a:off x="2642394" y="1499315"/>
            <a:ext cx="3375834" cy="1125324"/>
            <a:chOff x="3225006" y="2742406"/>
            <a:chExt cx="4800600" cy="1600199"/>
          </a:xfrm>
        </p:grpSpPr>
        <p:pic>
          <p:nvPicPr>
            <p:cNvPr id="195596"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006" y="2742406"/>
              <a:ext cx="1600200" cy="16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95597" name="Rectangle 2"/>
            <p:cNvSpPr txBox="1">
              <a:spLocks noChangeArrowheads="1"/>
            </p:cNvSpPr>
            <p:nvPr/>
          </p:nvSpPr>
          <p:spPr bwMode="auto">
            <a:xfrm>
              <a:off x="4596606" y="3123406"/>
              <a:ext cx="3429000" cy="81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800" dirty="0">
                  <a:solidFill>
                    <a:srgbClr val="FFFFFF"/>
                  </a:solidFill>
                  <a:latin typeface="Helvetica" charset="0"/>
                  <a:ea typeface="ヒラギノ角ゴ ProN W6" charset="0"/>
                  <a:cs typeface="ヒラギノ角ゴ ProN W6" charset="0"/>
                </a:rPr>
                <a:t>Attribution</a:t>
              </a:r>
            </a:p>
          </p:txBody>
        </p:sp>
      </p:grpSp>
      <p:grpSp>
        <p:nvGrpSpPr>
          <p:cNvPr id="195587" name="Group 2"/>
          <p:cNvGrpSpPr>
            <a:grpSpLocks/>
          </p:cNvGrpSpPr>
          <p:nvPr/>
        </p:nvGrpSpPr>
        <p:grpSpPr bwMode="auto">
          <a:xfrm>
            <a:off x="2642394" y="2785400"/>
            <a:ext cx="3215080" cy="1125324"/>
            <a:chOff x="3148806" y="4723606"/>
            <a:chExt cx="4572000" cy="1600200"/>
          </a:xfrm>
        </p:grpSpPr>
        <p:sp>
          <p:nvSpPr>
            <p:cNvPr id="195594" name="Rectangle 1"/>
            <p:cNvSpPr txBox="1">
              <a:spLocks noChangeArrowheads="1"/>
            </p:cNvSpPr>
            <p:nvPr/>
          </p:nvSpPr>
          <p:spPr bwMode="auto">
            <a:xfrm>
              <a:off x="4749006" y="5028406"/>
              <a:ext cx="2971800" cy="91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800" dirty="0">
                  <a:solidFill>
                    <a:srgbClr val="FFFFFF"/>
                  </a:solidFill>
                  <a:latin typeface="Helvetica" charset="0"/>
                  <a:ea typeface="ヒラギノ角ゴ ProN W6" charset="0"/>
                  <a:cs typeface="ヒラギノ角ゴ ProN W6" charset="0"/>
                </a:rPr>
                <a:t>ShareAlike</a:t>
              </a:r>
            </a:p>
          </p:txBody>
        </p:sp>
        <p:pic>
          <p:nvPicPr>
            <p:cNvPr id="195595"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8806" y="4723606"/>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195588" name="Group 3"/>
          <p:cNvGrpSpPr>
            <a:grpSpLocks/>
          </p:cNvGrpSpPr>
          <p:nvPr/>
        </p:nvGrpSpPr>
        <p:grpSpPr bwMode="auto">
          <a:xfrm>
            <a:off x="2642394" y="4071484"/>
            <a:ext cx="4054573" cy="1125324"/>
            <a:chOff x="3148806" y="6628606"/>
            <a:chExt cx="5765006" cy="1600200"/>
          </a:xfrm>
        </p:grpSpPr>
        <p:sp>
          <p:nvSpPr>
            <p:cNvPr id="195592" name="Rectangle 1"/>
            <p:cNvSpPr txBox="1">
              <a:spLocks noChangeArrowheads="1"/>
            </p:cNvSpPr>
            <p:nvPr/>
          </p:nvSpPr>
          <p:spPr bwMode="auto">
            <a:xfrm>
              <a:off x="4825206" y="6933406"/>
              <a:ext cx="4088606" cy="964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800" dirty="0">
                  <a:solidFill>
                    <a:srgbClr val="FFFFFF"/>
                  </a:solidFill>
                  <a:latin typeface="Helvetica" charset="0"/>
                  <a:ea typeface="ヒラギノ角ゴ ProN W6" charset="0"/>
                  <a:cs typeface="ヒラギノ角ゴ ProN W6" charset="0"/>
                </a:rPr>
                <a:t>NonCommercial</a:t>
              </a:r>
            </a:p>
          </p:txBody>
        </p:sp>
        <p:pic>
          <p:nvPicPr>
            <p:cNvPr id="195593"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8806" y="6628606"/>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195589" name="Group 4"/>
          <p:cNvGrpSpPr>
            <a:grpSpLocks/>
          </p:cNvGrpSpPr>
          <p:nvPr/>
        </p:nvGrpSpPr>
        <p:grpSpPr bwMode="auto">
          <a:xfrm>
            <a:off x="2642394" y="5303981"/>
            <a:ext cx="3786650" cy="1125324"/>
            <a:chOff x="3148806" y="8457406"/>
            <a:chExt cx="5384006" cy="1600200"/>
          </a:xfrm>
        </p:grpSpPr>
        <p:sp>
          <p:nvSpPr>
            <p:cNvPr id="195590" name="Rectangle 1"/>
            <p:cNvSpPr txBox="1">
              <a:spLocks noChangeArrowheads="1"/>
            </p:cNvSpPr>
            <p:nvPr/>
          </p:nvSpPr>
          <p:spPr bwMode="auto">
            <a:xfrm>
              <a:off x="4749006" y="8863807"/>
              <a:ext cx="3783806" cy="88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800" dirty="0">
                  <a:solidFill>
                    <a:srgbClr val="FFFFFF"/>
                  </a:solidFill>
                  <a:latin typeface="Helvetica" charset="0"/>
                  <a:ea typeface="ヒラギノ角ゴ ProN W6" charset="0"/>
                  <a:cs typeface="ヒラギノ角ゴ ProN W6" charset="0"/>
                </a:rPr>
                <a:t>NoDerivatives</a:t>
              </a:r>
            </a:p>
          </p:txBody>
        </p:sp>
        <p:pic>
          <p:nvPicPr>
            <p:cNvPr id="195591"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8806" y="8457406"/>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20283054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7633" name="Rectangle 2"/>
          <p:cNvSpPr>
            <a:spLocks noChangeArrowheads="1"/>
          </p:cNvSpPr>
          <p:nvPr/>
        </p:nvSpPr>
        <p:spPr bwMode="auto">
          <a:xfrm>
            <a:off x="284669" y="266819"/>
            <a:ext cx="8688530" cy="112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tabLst>
                <a:tab pos="0" algn="l"/>
                <a:tab pos="643006" algn="l"/>
                <a:tab pos="1286012" algn="l"/>
                <a:tab pos="1929018" algn="l"/>
                <a:tab pos="2572024" algn="l"/>
                <a:tab pos="3215030" algn="l"/>
                <a:tab pos="3858036" algn="l"/>
                <a:tab pos="4501043" algn="l"/>
                <a:tab pos="5144049" algn="l"/>
                <a:tab pos="5787055" algn="l"/>
                <a:tab pos="6430061" algn="l"/>
                <a:tab pos="7073067" algn="l"/>
                <a:tab pos="7126651" algn="l"/>
              </a:tabLst>
            </a:pPr>
            <a:r>
              <a:rPr lang="en-US" sz="5300" dirty="0">
                <a:solidFill>
                  <a:srgbClr val="FFFFFF"/>
                </a:solidFill>
                <a:latin typeface="Helvetica" charset="0"/>
                <a:cs typeface="Helvetica" charset="0"/>
              </a:rPr>
              <a:t>Step 2: Receive a License</a:t>
            </a:r>
          </a:p>
        </p:txBody>
      </p:sp>
      <p:pic>
        <p:nvPicPr>
          <p:cNvPr id="1976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117" y="1820837"/>
            <a:ext cx="6172283" cy="43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182828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8673" name="AutoShape 1"/>
          <p:cNvSpPr>
            <a:spLocks noChangeArrowheads="1"/>
          </p:cNvSpPr>
          <p:nvPr/>
        </p:nvSpPr>
        <p:spPr bwMode="auto">
          <a:xfrm>
            <a:off x="33868" y="0"/>
            <a:ext cx="9483370" cy="7233108"/>
          </a:xfrm>
          <a:prstGeom prst="roundRect">
            <a:avLst>
              <a:gd name="adj" fmla="val 14"/>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64285" tIns="32143" rIns="64285" bIns="32143" anchor="ctr"/>
          <a:lstStyle/>
          <a:p>
            <a:pPr>
              <a:defRPr/>
            </a:pPr>
            <a:endParaRPr lang="en-US" dirty="0"/>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8349" y="1423401"/>
            <a:ext cx="2095384" cy="7345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8349" y="2261812"/>
            <a:ext cx="2095384" cy="7345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1604" y="4802721"/>
            <a:ext cx="2095384" cy="7345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8349" y="3100223"/>
            <a:ext cx="2095384" cy="7334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7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1604" y="3964521"/>
            <a:ext cx="2095384" cy="7345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38349" y="5641133"/>
            <a:ext cx="2095384" cy="7345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8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8350" y="568244"/>
            <a:ext cx="2078638" cy="7334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8681" name="Rectangle 9"/>
          <p:cNvSpPr>
            <a:spLocks noChangeArrowheads="1"/>
          </p:cNvSpPr>
          <p:nvPr/>
        </p:nvSpPr>
        <p:spPr bwMode="auto">
          <a:xfrm>
            <a:off x="979037" y="589456"/>
            <a:ext cx="1817413" cy="582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63272" tIns="31636" rIns="63272" bIns="31636">
            <a:spAutoFit/>
          </a:bodyPr>
          <a:lstStyle/>
          <a:p>
            <a:pPr algn="ctr">
              <a:tabLst>
                <a:tab pos="508920" algn="l"/>
                <a:tab pos="1017838" algn="l"/>
                <a:tab pos="1526758" algn="l"/>
              </a:tabLst>
              <a:defRPr/>
            </a:pPr>
            <a:r>
              <a:rPr lang="en-US" sz="3400" dirty="0">
                <a:solidFill>
                  <a:srgbClr val="000000"/>
                </a:solidFill>
              </a:rPr>
              <a:t>most free</a:t>
            </a:r>
          </a:p>
        </p:txBody>
      </p:sp>
      <p:sp>
        <p:nvSpPr>
          <p:cNvPr id="28682" name="Rectangle 10"/>
          <p:cNvSpPr>
            <a:spLocks noChangeArrowheads="1"/>
          </p:cNvSpPr>
          <p:nvPr/>
        </p:nvSpPr>
        <p:spPr bwMode="auto">
          <a:xfrm>
            <a:off x="1031505" y="5684671"/>
            <a:ext cx="1731455" cy="5838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63272" tIns="31636" rIns="63272" bIns="31636">
            <a:spAutoFit/>
          </a:bodyPr>
          <a:lstStyle/>
          <a:p>
            <a:pPr algn="ctr">
              <a:tabLst>
                <a:tab pos="508920" algn="l"/>
                <a:tab pos="1017838" algn="l"/>
                <a:tab pos="1526758" algn="l"/>
              </a:tabLst>
              <a:defRPr/>
            </a:pPr>
            <a:r>
              <a:rPr lang="en-US" sz="3400" dirty="0">
                <a:solidFill>
                  <a:srgbClr val="000000"/>
                </a:solidFill>
              </a:rPr>
              <a:t>least free</a:t>
            </a:r>
          </a:p>
        </p:txBody>
      </p:sp>
      <p:cxnSp>
        <p:nvCxnSpPr>
          <p:cNvPr id="28683" name="AutoShape 11"/>
          <p:cNvCxnSpPr>
            <a:cxnSpLocks noChangeShapeType="1"/>
          </p:cNvCxnSpPr>
          <p:nvPr/>
        </p:nvCxnSpPr>
        <p:spPr bwMode="auto">
          <a:xfrm flipV="1">
            <a:off x="1887744" y="1173329"/>
            <a:ext cx="1116" cy="4510226"/>
          </a:xfrm>
          <a:prstGeom prst="bentConnector3">
            <a:avLst>
              <a:gd name="adj1" fmla="val 50000"/>
            </a:avLst>
          </a:prstGeom>
          <a:noFill/>
          <a:ln w="8568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Tree>
    <p:extLst>
      <p:ext uri="{BB962C8B-B14F-4D97-AF65-F5344CB8AC3E}">
        <p14:creationId xmlns:p14="http://schemas.microsoft.com/office/powerpoint/2010/main" val="47463301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8572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Open Educational Resources</a:t>
            </a:r>
          </a:p>
          <a:p>
            <a:pPr marL="602732" indent="-602732" eaLnBrk="1" hangingPunct="1">
              <a:buFontTx/>
              <a:buNone/>
            </a:pPr>
            <a:r>
              <a:rPr lang="en-US" sz="4400" i="1" dirty="0" smtClean="0">
                <a:solidFill>
                  <a:srgbClr val="FFFF00"/>
                </a:solidFill>
                <a:latin typeface="Helvetica"/>
                <a:ea typeface="ヒラギノ角ゴ ProN W3" charset="0"/>
                <a:cs typeface="Helvetica"/>
              </a:rPr>
              <a:t>Refresh</a:t>
            </a:r>
            <a:endParaRPr lang="en-US" sz="4400" i="1" dirty="0">
              <a:solidFill>
                <a:srgbClr val="FFFF00"/>
              </a:solidFill>
              <a:latin typeface="Helvetica"/>
              <a:ea typeface="ヒラギノ角ゴ ProN W3" charset="0"/>
              <a:cs typeface="Helvetica"/>
            </a:endParaRPr>
          </a:p>
        </p:txBody>
      </p:sp>
    </p:spTree>
    <p:extLst>
      <p:ext uri="{BB962C8B-B14F-4D97-AF65-F5344CB8AC3E}">
        <p14:creationId xmlns:p14="http://schemas.microsoft.com/office/powerpoint/2010/main" val="914891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924" y="116734"/>
            <a:ext cx="5835449" cy="5835449"/>
          </a:xfrm>
          <a:prstGeom prst="rect">
            <a:avLst/>
          </a:prstGeom>
        </p:spPr>
      </p:pic>
      <p:sp>
        <p:nvSpPr>
          <p:cNvPr id="3" name="TextBox 2"/>
          <p:cNvSpPr txBox="1"/>
          <p:nvPr/>
        </p:nvSpPr>
        <p:spPr>
          <a:xfrm>
            <a:off x="147155" y="5952183"/>
            <a:ext cx="8906755" cy="707886"/>
          </a:xfrm>
          <a:prstGeom prst="rect">
            <a:avLst/>
          </a:prstGeom>
          <a:noFill/>
        </p:spPr>
        <p:txBody>
          <a:bodyPr wrap="none" rtlCol="0">
            <a:spAutoFit/>
          </a:bodyPr>
          <a:lstStyle/>
          <a:p>
            <a:r>
              <a:rPr lang="en-US" sz="4000" b="1" dirty="0" smtClean="0">
                <a:solidFill>
                  <a:schemeClr val="bg1"/>
                </a:solidFill>
                <a:latin typeface="Helvetica"/>
                <a:cs typeface="Helvetica"/>
              </a:rPr>
              <a:t>Open Educational Resources (OER)</a:t>
            </a:r>
            <a:endParaRPr lang="en-US" sz="4000" b="1" dirty="0">
              <a:solidFill>
                <a:schemeClr val="bg1"/>
              </a:solidFill>
              <a:latin typeface="Helvetica"/>
              <a:cs typeface="Helvetica"/>
            </a:endParaRPr>
          </a:p>
        </p:txBody>
      </p:sp>
    </p:spTree>
    <p:extLst>
      <p:ext uri="{BB962C8B-B14F-4D97-AF65-F5344CB8AC3E}">
        <p14:creationId xmlns:p14="http://schemas.microsoft.com/office/powerpoint/2010/main" val="26083798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2116" y="881433"/>
            <a:ext cx="8558684" cy="5055378"/>
          </a:xfrm>
        </p:spPr>
        <p:txBody>
          <a:bodyPr/>
          <a:lstStyle/>
          <a:p>
            <a:pPr marL="0" indent="0" algn="ctr">
              <a:buNone/>
            </a:pPr>
            <a:r>
              <a:rPr lang="en-ZA" sz="4800" dirty="0" smtClean="0">
                <a:solidFill>
                  <a:srgbClr val="FFFFFF"/>
                </a:solidFill>
              </a:rPr>
              <a:t>OER </a:t>
            </a:r>
            <a:r>
              <a:rPr lang="en-ZA" sz="4800" dirty="0">
                <a:solidFill>
                  <a:srgbClr val="FFFFFF"/>
                </a:solidFill>
              </a:rPr>
              <a:t>are teaching, learning, and research materials in any medium that reside in the public domain or have been released under an open </a:t>
            </a:r>
            <a:r>
              <a:rPr lang="en-ZA" sz="4800" dirty="0" smtClean="0">
                <a:solidFill>
                  <a:srgbClr val="FFFFFF"/>
                </a:solidFill>
              </a:rPr>
              <a:t>license </a:t>
            </a:r>
            <a:r>
              <a:rPr lang="en-ZA" sz="4800" dirty="0">
                <a:solidFill>
                  <a:srgbClr val="FFFFFF"/>
                </a:solidFill>
              </a:rPr>
              <a:t>that permits their free use </a:t>
            </a:r>
            <a:r>
              <a:rPr lang="en-ZA" sz="4800" u="sng" dirty="0">
                <a:solidFill>
                  <a:srgbClr val="FFFF00"/>
                </a:solidFill>
              </a:rPr>
              <a:t>and</a:t>
            </a:r>
            <a:r>
              <a:rPr lang="en-ZA" sz="4800" dirty="0">
                <a:solidFill>
                  <a:srgbClr val="FFFF00"/>
                </a:solidFill>
              </a:rPr>
              <a:t> </a:t>
            </a:r>
            <a:r>
              <a:rPr lang="en-ZA" sz="4800" dirty="0">
                <a:solidFill>
                  <a:srgbClr val="FFFFFF"/>
                </a:solidFill>
              </a:rPr>
              <a:t>re-purposing by others</a:t>
            </a:r>
            <a:r>
              <a:rPr lang="en-ZA" sz="4800" dirty="0" smtClean="0">
                <a:solidFill>
                  <a:srgbClr val="FFFFFF"/>
                </a:solidFill>
              </a:rPr>
              <a:t>. </a:t>
            </a:r>
          </a:p>
        </p:txBody>
      </p:sp>
      <p:sp>
        <p:nvSpPr>
          <p:cNvPr id="4" name="Text Placeholder 3"/>
          <p:cNvSpPr>
            <a:spLocks noGrp="1"/>
          </p:cNvSpPr>
          <p:nvPr>
            <p:ph type="body" sz="quarter" idx="14"/>
          </p:nvPr>
        </p:nvSpPr>
        <p:spPr/>
        <p:txBody>
          <a:bodyPr/>
          <a:lstStyle/>
          <a:p>
            <a:endParaRPr lang="en-US" dirty="0"/>
          </a:p>
        </p:txBody>
      </p:sp>
      <p:sp>
        <p:nvSpPr>
          <p:cNvPr id="5" name="Rectangle 4"/>
          <p:cNvSpPr/>
          <p:nvPr/>
        </p:nvSpPr>
        <p:spPr bwMode="auto">
          <a:xfrm>
            <a:off x="1" y="88900"/>
            <a:ext cx="9144000" cy="952500"/>
          </a:xfrm>
          <a:prstGeom prst="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Gill Sans" pitchFamily="27" charset="0"/>
            </a:endParaRPr>
          </a:p>
        </p:txBody>
      </p:sp>
    </p:spTree>
    <p:extLst>
      <p:ext uri="{BB962C8B-B14F-4D97-AF65-F5344CB8AC3E}">
        <p14:creationId xmlns:p14="http://schemas.microsoft.com/office/powerpoint/2010/main" val="19223970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8572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MOOCs:</a:t>
            </a:r>
          </a:p>
          <a:p>
            <a:pPr marL="602732" indent="-602732" eaLnBrk="1" hangingPunct="1">
              <a:buFontTx/>
              <a:buNone/>
            </a:pPr>
            <a:r>
              <a:rPr lang="en-US" sz="4400" dirty="0" smtClean="0">
                <a:solidFill>
                  <a:srgbClr val="FFFF00"/>
                </a:solidFill>
                <a:latin typeface="Helvetica"/>
                <a:ea typeface="ヒラギノ角ゴ ProN W3" charset="0"/>
                <a:cs typeface="Helvetica"/>
              </a:rPr>
              <a:t>Free vs. </a:t>
            </a:r>
            <a:r>
              <a:rPr lang="en-US" sz="4400" dirty="0" smtClean="0">
                <a:solidFill>
                  <a:srgbClr val="FFFF00"/>
                </a:solidFill>
                <a:latin typeface="Helvetica"/>
                <a:ea typeface="ヒラギノ角ゴ ProN W3" charset="0"/>
                <a:cs typeface="Helvetica"/>
              </a:rPr>
              <a:t>Open</a:t>
            </a:r>
          </a:p>
          <a:p>
            <a:pPr marL="602732" indent="-602732" eaLnBrk="1" hangingPunct="1">
              <a:buFontTx/>
              <a:buNone/>
            </a:pPr>
            <a:r>
              <a:rPr lang="en-US" sz="4400" dirty="0" smtClean="0">
                <a:solidFill>
                  <a:srgbClr val="CCFFCC"/>
                </a:solidFill>
                <a:latin typeface="Helvetica"/>
                <a:ea typeface="ヒラギノ角ゴ ProN W3" charset="0"/>
                <a:cs typeface="Helvetica"/>
              </a:rPr>
              <a:t>Affordable, Free, Open</a:t>
            </a:r>
            <a:endParaRPr lang="en-US" sz="4400" dirty="0" smtClean="0">
              <a:solidFill>
                <a:srgbClr val="CCFFCC"/>
              </a:solidFill>
              <a:latin typeface="Helvetica"/>
              <a:ea typeface="ヒラギノ角ゴ ProN W3" charset="0"/>
              <a:cs typeface="Helvetica"/>
            </a:endParaRPr>
          </a:p>
        </p:txBody>
      </p:sp>
    </p:spTree>
    <p:extLst>
      <p:ext uri="{BB962C8B-B14F-4D97-AF65-F5344CB8AC3E}">
        <p14:creationId xmlns:p14="http://schemas.microsoft.com/office/powerpoint/2010/main" val="14368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8572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CC 4.0</a:t>
            </a:r>
          </a:p>
        </p:txBody>
      </p:sp>
    </p:spTree>
    <p:extLst>
      <p:ext uri="{BB962C8B-B14F-4D97-AF65-F5344CB8AC3E}">
        <p14:creationId xmlns:p14="http://schemas.microsoft.com/office/powerpoint/2010/main" val="1196292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4802" name="Content Placeholder 2"/>
          <p:cNvSpPr>
            <a:spLocks noGrp="1"/>
          </p:cNvSpPr>
          <p:nvPr>
            <p:ph idx="1"/>
          </p:nvPr>
        </p:nvSpPr>
        <p:spPr>
          <a:xfrm>
            <a:off x="392907" y="803673"/>
            <a:ext cx="8358188" cy="4884539"/>
          </a:xfrm>
        </p:spPr>
        <p:txBody>
          <a:bodyPr/>
          <a:lstStyle/>
          <a:p>
            <a:pPr marL="0" indent="0" eaLnBrk="1" hangingPunct="1">
              <a:buNone/>
            </a:pPr>
            <a:r>
              <a:rPr lang="en-US" sz="3600" dirty="0" smtClean="0">
                <a:solidFill>
                  <a:srgbClr val="FFFFFF"/>
                </a:solidFill>
                <a:latin typeface="Helvetica"/>
                <a:ea typeface="American Typewriter" pitchFamily="-100" charset="0"/>
                <a:cs typeface="Helvetica"/>
              </a:rPr>
              <a:t>What You Can Expect</a:t>
            </a: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a:p>
            <a:pPr marL="0" indent="0" eaLnBrk="1" hangingPunct="1">
              <a:buNone/>
            </a:pPr>
            <a:endParaRPr lang="en-US" sz="3600" dirty="0" smtClean="0">
              <a:solidFill>
                <a:srgbClr val="FFFFFF"/>
              </a:solidFill>
              <a:latin typeface="Helvetica"/>
              <a:ea typeface="American Typewriter" pitchFamily="-100" charset="0"/>
              <a:cs typeface="Helvetica"/>
            </a:endParaRPr>
          </a:p>
        </p:txBody>
      </p:sp>
      <p:sp>
        <p:nvSpPr>
          <p:cNvPr id="204803" name="TextBox 2"/>
          <p:cNvSpPr txBox="1">
            <a:spLocks noChangeArrowheads="1"/>
          </p:cNvSpPr>
          <p:nvPr/>
        </p:nvSpPr>
        <p:spPr bwMode="auto">
          <a:xfrm>
            <a:off x="2214563" y="1821656"/>
            <a:ext cx="6482953" cy="803580"/>
          </a:xfrm>
          <a:prstGeom prst="rect">
            <a:avLst/>
          </a:prstGeom>
          <a:noFill/>
          <a:ln w="9525">
            <a:noFill/>
            <a:miter lim="800000"/>
            <a:headEnd/>
            <a:tailEnd/>
          </a:ln>
        </p:spPr>
        <p:txBody>
          <a:bodyPr lIns="64288" tIns="32144" rIns="64288" bIns="32144">
            <a:prstTxWarp prst="textNoShape">
              <a:avLst/>
            </a:prstTxWarp>
            <a:spAutoFit/>
          </a:bodyPr>
          <a:lstStyle/>
          <a:p>
            <a:pPr algn="l"/>
            <a:r>
              <a:rPr lang="en-US" sz="2400" dirty="0">
                <a:solidFill>
                  <a:srgbClr val="FFFFFF"/>
                </a:solidFill>
                <a:latin typeface="Helvetica"/>
                <a:ea typeface="American Typewriter" pitchFamily="-100" charset="0"/>
                <a:cs typeface="Helvetica"/>
              </a:rPr>
              <a:t>Clarified, more flexible, still respectful;</a:t>
            </a:r>
          </a:p>
          <a:p>
            <a:pPr algn="l"/>
            <a:r>
              <a:rPr lang="en-US" sz="2400" dirty="0">
                <a:solidFill>
                  <a:srgbClr val="FFFFFF"/>
                </a:solidFill>
                <a:latin typeface="Helvetica"/>
                <a:ea typeface="American Typewriter" pitchFamily="-100" charset="0"/>
                <a:cs typeface="Helvetica"/>
              </a:rPr>
              <a:t>Easier compliance for teachers, students</a:t>
            </a:r>
          </a:p>
        </p:txBody>
      </p:sp>
      <p:pic>
        <p:nvPicPr>
          <p:cNvPr id="204804" name="Picture 3" descr="by.large.png"/>
          <p:cNvPicPr>
            <a:picLocks noChangeAspect="1"/>
          </p:cNvPicPr>
          <p:nvPr/>
        </p:nvPicPr>
        <p:blipFill>
          <a:blip r:embed="rId3"/>
          <a:srcRect/>
          <a:stretch>
            <a:fillRect/>
          </a:stretch>
        </p:blipFill>
        <p:spPr bwMode="auto">
          <a:xfrm>
            <a:off x="660797" y="1660922"/>
            <a:ext cx="1017984" cy="1017984"/>
          </a:xfrm>
          <a:prstGeom prst="rect">
            <a:avLst/>
          </a:prstGeom>
          <a:noFill/>
          <a:ln w="9525">
            <a:noFill/>
            <a:miter lim="800000"/>
            <a:headEnd/>
            <a:tailEnd/>
          </a:ln>
        </p:spPr>
      </p:pic>
      <p:pic>
        <p:nvPicPr>
          <p:cNvPr id="204805" name="Picture 4" descr="sa.large.png"/>
          <p:cNvPicPr>
            <a:picLocks noChangeAspect="1"/>
          </p:cNvPicPr>
          <p:nvPr/>
        </p:nvPicPr>
        <p:blipFill>
          <a:blip r:embed="rId4"/>
          <a:srcRect/>
          <a:stretch>
            <a:fillRect/>
          </a:stretch>
        </p:blipFill>
        <p:spPr bwMode="auto">
          <a:xfrm>
            <a:off x="660797" y="2946797"/>
            <a:ext cx="1017984" cy="1017984"/>
          </a:xfrm>
          <a:prstGeom prst="rect">
            <a:avLst/>
          </a:prstGeom>
          <a:noFill/>
          <a:ln w="9525">
            <a:noFill/>
            <a:miter lim="800000"/>
            <a:headEnd/>
            <a:tailEnd/>
          </a:ln>
        </p:spPr>
      </p:pic>
      <p:pic>
        <p:nvPicPr>
          <p:cNvPr id="204806" name="Picture 5" descr="nc.large.png"/>
          <p:cNvPicPr>
            <a:picLocks noChangeAspect="1"/>
          </p:cNvPicPr>
          <p:nvPr/>
        </p:nvPicPr>
        <p:blipFill>
          <a:blip r:embed="rId5"/>
          <a:srcRect/>
          <a:stretch>
            <a:fillRect/>
          </a:stretch>
        </p:blipFill>
        <p:spPr bwMode="auto">
          <a:xfrm>
            <a:off x="660797" y="4232672"/>
            <a:ext cx="1017984" cy="1017984"/>
          </a:xfrm>
          <a:prstGeom prst="rect">
            <a:avLst/>
          </a:prstGeom>
          <a:noFill/>
          <a:ln w="9525">
            <a:noFill/>
            <a:miter lim="800000"/>
            <a:headEnd/>
            <a:tailEnd/>
          </a:ln>
        </p:spPr>
      </p:pic>
      <p:sp>
        <p:nvSpPr>
          <p:cNvPr id="204807" name="TextBox 6"/>
          <p:cNvSpPr txBox="1">
            <a:spLocks noChangeArrowheads="1"/>
          </p:cNvSpPr>
          <p:nvPr/>
        </p:nvSpPr>
        <p:spPr bwMode="auto">
          <a:xfrm>
            <a:off x="2268140" y="2946797"/>
            <a:ext cx="6697266" cy="434248"/>
          </a:xfrm>
          <a:prstGeom prst="rect">
            <a:avLst/>
          </a:prstGeom>
          <a:noFill/>
          <a:ln w="9525">
            <a:noFill/>
            <a:miter lim="800000"/>
            <a:headEnd/>
            <a:tailEnd/>
          </a:ln>
        </p:spPr>
        <p:txBody>
          <a:bodyPr lIns="64288" tIns="32144" rIns="64288" bIns="32144">
            <a:prstTxWarp prst="textNoShape">
              <a:avLst/>
            </a:prstTxWarp>
            <a:spAutoFit/>
          </a:bodyPr>
          <a:lstStyle/>
          <a:p>
            <a:pPr algn="l"/>
            <a:r>
              <a:rPr lang="en-US" sz="2400" dirty="0" err="1">
                <a:solidFill>
                  <a:srgbClr val="FFFFFF"/>
                </a:solidFill>
                <a:latin typeface="Helvetica"/>
                <a:ea typeface="American Typewriter" pitchFamily="-100" charset="0"/>
                <a:cs typeface="Helvetica"/>
              </a:rPr>
              <a:t>ShareAlike</a:t>
            </a:r>
            <a:r>
              <a:rPr lang="en-US" sz="2400" dirty="0">
                <a:solidFill>
                  <a:srgbClr val="FFFFFF"/>
                </a:solidFill>
                <a:latin typeface="Helvetica"/>
                <a:ea typeface="American Typewriter" pitchFamily="-100" charset="0"/>
                <a:cs typeface="Helvetica"/>
              </a:rPr>
              <a:t> as before, no </a:t>
            </a:r>
            <a:r>
              <a:rPr lang="en-US" sz="2400" dirty="0" smtClean="0">
                <a:solidFill>
                  <a:srgbClr val="FFFFFF"/>
                </a:solidFill>
                <a:latin typeface="Helvetica"/>
                <a:ea typeface="American Typewriter" pitchFamily="-100" charset="0"/>
                <a:cs typeface="Helvetica"/>
              </a:rPr>
              <a:t>expansion</a:t>
            </a:r>
            <a:endParaRPr lang="en-US" sz="2400" dirty="0">
              <a:solidFill>
                <a:srgbClr val="FFFFFF"/>
              </a:solidFill>
              <a:latin typeface="Helvetica"/>
              <a:cs typeface="Helvetica"/>
            </a:endParaRPr>
          </a:p>
        </p:txBody>
      </p:sp>
      <p:sp>
        <p:nvSpPr>
          <p:cNvPr id="204808" name="TextBox 7"/>
          <p:cNvSpPr txBox="1">
            <a:spLocks noChangeArrowheads="1"/>
          </p:cNvSpPr>
          <p:nvPr/>
        </p:nvSpPr>
        <p:spPr bwMode="auto">
          <a:xfrm>
            <a:off x="2321720" y="4232672"/>
            <a:ext cx="6482953" cy="803580"/>
          </a:xfrm>
          <a:prstGeom prst="rect">
            <a:avLst/>
          </a:prstGeom>
          <a:noFill/>
          <a:ln w="9525">
            <a:noFill/>
            <a:miter lim="800000"/>
            <a:headEnd/>
            <a:tailEnd/>
          </a:ln>
        </p:spPr>
        <p:txBody>
          <a:bodyPr lIns="64288" tIns="32144" rIns="64288" bIns="32144">
            <a:prstTxWarp prst="textNoShape">
              <a:avLst/>
            </a:prstTxWarp>
            <a:spAutoFit/>
          </a:bodyPr>
          <a:lstStyle/>
          <a:p>
            <a:pPr algn="l"/>
            <a:r>
              <a:rPr lang="en-US" sz="2400" dirty="0">
                <a:solidFill>
                  <a:srgbClr val="FFFFFF"/>
                </a:solidFill>
                <a:latin typeface="Helvetica"/>
                <a:ea typeface="American Typewriter" pitchFamily="-100" charset="0"/>
                <a:cs typeface="Helvetica"/>
              </a:rPr>
              <a:t>No change in definition;</a:t>
            </a:r>
          </a:p>
          <a:p>
            <a:pPr algn="l"/>
            <a:r>
              <a:rPr lang="en-US" sz="2400" dirty="0">
                <a:solidFill>
                  <a:srgbClr val="FFFFFF"/>
                </a:solidFill>
                <a:latin typeface="Helvetica"/>
                <a:ea typeface="American Typewriter" pitchFamily="-100" charset="0"/>
                <a:cs typeface="Helvetica"/>
              </a:rPr>
              <a:t>No disruption of existing sharing models</a:t>
            </a:r>
          </a:p>
        </p:txBody>
      </p:sp>
    </p:spTree>
    <p:extLst>
      <p:ext uri="{BB962C8B-B14F-4D97-AF65-F5344CB8AC3E}">
        <p14:creationId xmlns:p14="http://schemas.microsoft.com/office/powerpoint/2010/main" val="4057289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3009" name="Content Placeholder 2"/>
          <p:cNvSpPr>
            <a:spLocks noGrp="1"/>
          </p:cNvSpPr>
          <p:nvPr>
            <p:ph idx="1"/>
          </p:nvPr>
        </p:nvSpPr>
        <p:spPr>
          <a:xfrm>
            <a:off x="892969" y="361950"/>
            <a:ext cx="7358063" cy="4884539"/>
          </a:xfrm>
        </p:spPr>
        <p:txBody>
          <a:bodyPr/>
          <a:lstStyle/>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r>
              <a:rPr lang="en-US" sz="3600" dirty="0">
                <a:solidFill>
                  <a:srgbClr val="FFFFFF"/>
                </a:solidFill>
                <a:latin typeface="Helvetica"/>
                <a:ea typeface="ヒラギノ角ゴ ProN W3" charset="0"/>
                <a:cs typeface="Helvetica"/>
              </a:rPr>
              <a:t>Other 4.0 Features</a:t>
            </a:r>
          </a:p>
          <a:p>
            <a:pPr marL="281275" lvl="1" indent="0" algn="l" eaLnBrk="1" hangingPunct="1">
              <a:buNone/>
            </a:pPr>
            <a:endParaRPr lang="en-US" sz="2400" dirty="0">
              <a:solidFill>
                <a:srgbClr val="FFFFFF"/>
              </a:solidFill>
              <a:latin typeface="Helvetica"/>
              <a:ea typeface="ＭＳ Ｐゴシック" charset="0"/>
              <a:cs typeface="Helvetica"/>
            </a:endParaRPr>
          </a:p>
          <a:p>
            <a:pPr marL="562550" lvl="2" indent="0" algn="l" eaLnBrk="1" hangingPunct="1">
              <a:buFont typeface="Wingdings" charset="0"/>
              <a:buChar char="ü"/>
            </a:pPr>
            <a:r>
              <a:rPr lang="en-US" sz="2400" dirty="0" smtClean="0">
                <a:solidFill>
                  <a:srgbClr val="FFFFFF"/>
                </a:solidFill>
                <a:latin typeface="Helvetica"/>
                <a:ea typeface="ＭＳ Ｐゴシック" charset="0"/>
                <a:cs typeface="Helvetica"/>
              </a:rPr>
              <a:t> Automatic </a:t>
            </a:r>
            <a:r>
              <a:rPr lang="en-US" sz="2400" dirty="0">
                <a:solidFill>
                  <a:srgbClr val="FFFFFF"/>
                </a:solidFill>
                <a:latin typeface="Helvetica"/>
                <a:ea typeface="ＭＳ Ｐゴシック" charset="0"/>
                <a:cs typeface="Helvetica"/>
              </a:rPr>
              <a:t>reinstatement upon </a:t>
            </a:r>
            <a:r>
              <a:rPr lang="en-US" sz="2400" dirty="0" smtClean="0">
                <a:solidFill>
                  <a:srgbClr val="FFFFFF"/>
                </a:solidFill>
                <a:latin typeface="Helvetica"/>
                <a:ea typeface="ＭＳ Ｐゴシック" charset="0"/>
                <a:cs typeface="Helvetica"/>
              </a:rPr>
              <a:t>cure </a:t>
            </a:r>
            <a:endParaRPr lang="en-US" sz="2400" dirty="0">
              <a:solidFill>
                <a:srgbClr val="FFFFFF"/>
              </a:solidFill>
              <a:latin typeface="Helvetica"/>
              <a:ea typeface="ＭＳ Ｐゴシック" charset="0"/>
              <a:cs typeface="Helvetica"/>
            </a:endParaRPr>
          </a:p>
          <a:p>
            <a:pPr marL="562550" lvl="2" indent="0" algn="l" eaLnBrk="1" hangingPunct="1">
              <a:buNone/>
            </a:pPr>
            <a:endParaRPr lang="en-US" sz="2400" dirty="0">
              <a:solidFill>
                <a:srgbClr val="FFFFFF"/>
              </a:solidFill>
              <a:latin typeface="Helvetica"/>
              <a:ea typeface="ＭＳ Ｐゴシック" charset="0"/>
              <a:cs typeface="Helvetica"/>
            </a:endParaRPr>
          </a:p>
          <a:p>
            <a:pPr marL="562550" lvl="2" indent="0" algn="l" eaLnBrk="1" hangingPunct="1">
              <a:buFont typeface="Wingdings" charset="0"/>
              <a:buChar char="ü"/>
            </a:pPr>
            <a:r>
              <a:rPr lang="en-US" sz="2400" dirty="0">
                <a:solidFill>
                  <a:srgbClr val="FFFFFF"/>
                </a:solidFill>
                <a:latin typeface="Helvetica"/>
                <a:ea typeface="ＭＳ Ｐゴシック" charset="0"/>
                <a:cs typeface="Helvetica"/>
              </a:rPr>
              <a:t> Clear(</a:t>
            </a:r>
            <a:r>
              <a:rPr lang="en-US" sz="2400" dirty="0" err="1">
                <a:solidFill>
                  <a:srgbClr val="FFFFFF"/>
                </a:solidFill>
                <a:latin typeface="Helvetica"/>
                <a:ea typeface="ＭＳ Ｐゴシック" charset="0"/>
                <a:cs typeface="Helvetica"/>
              </a:rPr>
              <a:t>er</a:t>
            </a:r>
            <a:r>
              <a:rPr lang="en-US" sz="2400" dirty="0">
                <a:solidFill>
                  <a:srgbClr val="FFFFFF"/>
                </a:solidFill>
                <a:latin typeface="Helvetica"/>
                <a:ea typeface="ＭＳ Ｐゴシック" charset="0"/>
                <a:cs typeface="Helvetica"/>
              </a:rPr>
              <a:t>) that additional </a:t>
            </a:r>
            <a:r>
              <a:rPr lang="en-US" sz="2400" dirty="0" smtClean="0">
                <a:solidFill>
                  <a:srgbClr val="FFFFFF"/>
                </a:solidFill>
                <a:latin typeface="Helvetica"/>
                <a:ea typeface="ＭＳ Ｐゴシック" charset="0"/>
                <a:cs typeface="Helvetica"/>
              </a:rPr>
              <a:t>permissions always  </a:t>
            </a:r>
          </a:p>
          <a:p>
            <a:pPr marL="562550" lvl="2" indent="0" algn="l" eaLnBrk="1" hangingPunct="1">
              <a:buNone/>
            </a:pPr>
            <a:r>
              <a:rPr lang="en-US" sz="2400" dirty="0" smtClean="0">
                <a:solidFill>
                  <a:srgbClr val="FFFFFF"/>
                </a:solidFill>
                <a:latin typeface="Helvetica"/>
                <a:ea typeface="ＭＳ Ｐゴシック" charset="0"/>
                <a:cs typeface="Helvetica"/>
              </a:rPr>
              <a:t>    allowed </a:t>
            </a:r>
            <a:r>
              <a:rPr lang="en-US" sz="2400" dirty="0">
                <a:solidFill>
                  <a:srgbClr val="FFFFFF"/>
                </a:solidFill>
                <a:latin typeface="Helvetica"/>
                <a:ea typeface="ＭＳ Ｐゴシック" charset="0"/>
                <a:cs typeface="Helvetica"/>
              </a:rPr>
              <a:t>by licenses</a:t>
            </a:r>
            <a:endParaRPr lang="en-US" sz="2400" dirty="0">
              <a:solidFill>
                <a:srgbClr val="FFFFFF"/>
              </a:solidFill>
              <a:latin typeface="Helvetica"/>
              <a:ea typeface="ヒラギノ角ゴ ProN W3"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p:txBody>
      </p:sp>
    </p:spTree>
    <p:extLst>
      <p:ext uri="{BB962C8B-B14F-4D97-AF65-F5344CB8AC3E}">
        <p14:creationId xmlns:p14="http://schemas.microsoft.com/office/powerpoint/2010/main" val="3161279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5057" name="Content Placeholder 2"/>
          <p:cNvSpPr>
            <a:spLocks noGrp="1"/>
          </p:cNvSpPr>
          <p:nvPr>
            <p:ph idx="1"/>
          </p:nvPr>
        </p:nvSpPr>
        <p:spPr>
          <a:xfrm>
            <a:off x="892969" y="857250"/>
            <a:ext cx="7358063" cy="4884539"/>
          </a:xfrm>
        </p:spPr>
        <p:txBody>
          <a:bodyPr/>
          <a:lstStyle/>
          <a:p>
            <a:pPr marL="0" indent="0" eaLnBrk="1" hangingPunct="1">
              <a:buNone/>
            </a:pPr>
            <a:endParaRPr lang="en-US" sz="2400" dirty="0">
              <a:solidFill>
                <a:srgbClr val="FFFFFF"/>
              </a:solidFill>
              <a:latin typeface="Helvetica"/>
              <a:ea typeface="ヒラギノ角ゴ ProN W3" charset="0"/>
              <a:cs typeface="Helvetica"/>
            </a:endParaRPr>
          </a:p>
          <a:p>
            <a:pPr marL="0" indent="0" eaLnBrk="1" hangingPunct="1">
              <a:buNone/>
            </a:pPr>
            <a:r>
              <a:rPr lang="en-US" sz="3600" dirty="0">
                <a:solidFill>
                  <a:srgbClr val="FFFFFF"/>
                </a:solidFill>
                <a:latin typeface="Helvetica"/>
                <a:ea typeface="ヒラギノ角ゴ ProN W3" charset="0"/>
                <a:cs typeface="Helvetica"/>
              </a:rPr>
              <a:t>What</a:t>
            </a:r>
            <a:r>
              <a:rPr lang="ja-JP" altLang="en-US" sz="3600" dirty="0">
                <a:solidFill>
                  <a:srgbClr val="FFFFFF"/>
                </a:solidFill>
                <a:latin typeface="Helvetica"/>
                <a:ea typeface="ヒラギノ角ゴ ProN W3" charset="0"/>
                <a:cs typeface="Helvetica"/>
              </a:rPr>
              <a:t>’</a:t>
            </a:r>
            <a:r>
              <a:rPr lang="en-US" altLang="ja-JP" sz="3600" dirty="0">
                <a:solidFill>
                  <a:srgbClr val="FFFFFF"/>
                </a:solidFill>
                <a:latin typeface="Helvetica"/>
                <a:ea typeface="ヒラギノ角ゴ ProN W3" charset="0"/>
                <a:cs typeface="Helvetica"/>
              </a:rPr>
              <a:t>s next?</a:t>
            </a:r>
          </a:p>
          <a:p>
            <a:pPr marL="0" lvl="1" indent="0" algn="l" eaLnBrk="1" hangingPunct="1">
              <a:buFont typeface="Wingdings" charset="0"/>
              <a:buChar char="ü"/>
            </a:pPr>
            <a:endParaRPr lang="en-US" sz="2400" dirty="0">
              <a:solidFill>
                <a:srgbClr val="FFFFFF"/>
              </a:solidFill>
              <a:latin typeface="Helvetica"/>
              <a:ea typeface="American Typewriter" charset="0"/>
              <a:cs typeface="Helvetica"/>
            </a:endParaRPr>
          </a:p>
          <a:p>
            <a:pPr marL="281275" lvl="2" indent="0" algn="l" eaLnBrk="1" hangingPunct="1">
              <a:buFont typeface="Wingdings" charset="0"/>
              <a:buChar char="ü"/>
            </a:pPr>
            <a:r>
              <a:rPr lang="en-US" sz="2400" dirty="0" smtClean="0">
                <a:solidFill>
                  <a:srgbClr val="FFFFFF"/>
                </a:solidFill>
                <a:latin typeface="Helvetica"/>
                <a:ea typeface="American Typewriter" charset="0"/>
                <a:cs typeface="Helvetica"/>
              </a:rPr>
              <a:t> Final </a:t>
            </a:r>
            <a:r>
              <a:rPr lang="en-US" sz="2400" dirty="0">
                <a:solidFill>
                  <a:srgbClr val="FFFFFF"/>
                </a:solidFill>
                <a:latin typeface="Helvetica"/>
                <a:ea typeface="American Typewriter" charset="0"/>
                <a:cs typeface="Helvetica"/>
              </a:rPr>
              <a:t>draft </a:t>
            </a:r>
            <a:r>
              <a:rPr lang="en-US" sz="2400" dirty="0" smtClean="0">
                <a:solidFill>
                  <a:srgbClr val="FFFFFF"/>
                </a:solidFill>
                <a:latin typeface="Helvetica"/>
                <a:ea typeface="American Typewriter" charset="0"/>
                <a:cs typeface="Helvetica"/>
              </a:rPr>
              <a:t>is published</a:t>
            </a:r>
            <a:endParaRPr lang="en-US" sz="2400" dirty="0">
              <a:solidFill>
                <a:srgbClr val="FFFFFF"/>
              </a:solidFill>
              <a:latin typeface="Helvetica"/>
              <a:ea typeface="American Typewriter" charset="0"/>
              <a:cs typeface="Helvetica"/>
            </a:endParaRPr>
          </a:p>
          <a:p>
            <a:pPr marL="281275" lvl="2" indent="0" algn="l" eaLnBrk="1" hangingPunct="1">
              <a:buNone/>
            </a:pPr>
            <a:endParaRPr lang="en-US" sz="2400" dirty="0">
              <a:solidFill>
                <a:srgbClr val="FFFFFF"/>
              </a:solidFill>
              <a:latin typeface="Helvetica"/>
              <a:ea typeface="American Typewriter" charset="0"/>
              <a:cs typeface="Helvetica"/>
            </a:endParaRPr>
          </a:p>
          <a:p>
            <a:pPr marL="281275" lvl="2" indent="0" algn="l" eaLnBrk="1" hangingPunct="1">
              <a:buFont typeface="Wingdings" charset="0"/>
              <a:buChar char="ü"/>
            </a:pPr>
            <a:r>
              <a:rPr lang="en-US" sz="2400" dirty="0">
                <a:solidFill>
                  <a:srgbClr val="FFFFFF"/>
                </a:solidFill>
                <a:latin typeface="Helvetica"/>
                <a:ea typeface="American Typewriter" charset="0"/>
                <a:cs typeface="Helvetica"/>
              </a:rPr>
              <a:t> Launch! </a:t>
            </a:r>
            <a:r>
              <a:rPr lang="en-US" sz="2400" dirty="0" smtClean="0">
                <a:solidFill>
                  <a:srgbClr val="FFFFFF"/>
                </a:solidFill>
                <a:latin typeface="Helvetica"/>
                <a:ea typeface="American Typewriter" charset="0"/>
                <a:cs typeface="Helvetica"/>
              </a:rPr>
              <a:t>(imminent)</a:t>
            </a:r>
            <a:endParaRPr lang="en-US" sz="2400" dirty="0">
              <a:solidFill>
                <a:srgbClr val="FFFFFF"/>
              </a:solidFill>
              <a:latin typeface="Helvetica"/>
              <a:ea typeface="American Typewriter" charset="0"/>
              <a:cs typeface="Helvetica"/>
            </a:endParaRPr>
          </a:p>
          <a:p>
            <a:pPr marL="0" indent="0" eaLnBrk="1" hangingPunct="1">
              <a:buNone/>
            </a:pPr>
            <a:endParaRPr lang="en-US" sz="2400" dirty="0">
              <a:solidFill>
                <a:srgbClr val="FFFFFF"/>
              </a:solidFill>
              <a:latin typeface="Helvetica"/>
              <a:ea typeface="ヒラギノ角ゴ ProN W3" charset="0"/>
              <a:cs typeface="Helvetica"/>
            </a:endParaRPr>
          </a:p>
        </p:txBody>
      </p:sp>
    </p:spTree>
    <p:extLst>
      <p:ext uri="{BB962C8B-B14F-4D97-AF65-F5344CB8AC3E}">
        <p14:creationId xmlns:p14="http://schemas.microsoft.com/office/powerpoint/2010/main" val="1478006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8572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Open Policy</a:t>
            </a:r>
          </a:p>
        </p:txBody>
      </p:sp>
    </p:spTree>
    <p:extLst>
      <p:ext uri="{BB962C8B-B14F-4D97-AF65-F5344CB8AC3E}">
        <p14:creationId xmlns:p14="http://schemas.microsoft.com/office/powerpoint/2010/main" val="14368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9265" name="Rectangle 1"/>
          <p:cNvSpPr>
            <a:spLocks/>
          </p:cNvSpPr>
          <p:nvPr/>
        </p:nvSpPr>
        <p:spPr bwMode="auto">
          <a:xfrm>
            <a:off x="520700" y="2553891"/>
            <a:ext cx="8369300" cy="175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6600" dirty="0">
                <a:solidFill>
                  <a:srgbClr val="FFFF00"/>
                </a:solidFill>
                <a:latin typeface="Geneva" charset="0"/>
                <a:ea typeface="ＭＳ Ｐゴシック" charset="0"/>
                <a:cs typeface="Geneva" charset="0"/>
                <a:sym typeface="Geneva" charset="0"/>
              </a:rPr>
              <a:t>Publicly </a:t>
            </a:r>
            <a:r>
              <a:rPr lang="en-US" sz="6600" dirty="0">
                <a:solidFill>
                  <a:srgbClr val="FFFFFF"/>
                </a:solidFill>
                <a:latin typeface="Geneva" charset="0"/>
                <a:ea typeface="ＭＳ Ｐゴシック" charset="0"/>
                <a:cs typeface="Geneva" charset="0"/>
                <a:sym typeface="Geneva" charset="0"/>
              </a:rPr>
              <a:t>funded resources should be </a:t>
            </a:r>
          </a:p>
          <a:p>
            <a:r>
              <a:rPr lang="en-US" sz="6600" dirty="0">
                <a:solidFill>
                  <a:srgbClr val="FFFF00"/>
                </a:solidFill>
                <a:latin typeface="Geneva" charset="0"/>
                <a:ea typeface="ＭＳ Ｐゴシック" charset="0"/>
                <a:cs typeface="Geneva" charset="0"/>
                <a:sym typeface="Geneva" charset="0"/>
              </a:rPr>
              <a:t>openly </a:t>
            </a:r>
            <a:r>
              <a:rPr lang="en-US" sz="6600" dirty="0">
                <a:solidFill>
                  <a:srgbClr val="FFFFFF"/>
                </a:solidFill>
                <a:latin typeface="Geneva" charset="0"/>
                <a:ea typeface="ＭＳ Ｐゴシック" charset="0"/>
                <a:cs typeface="Geneva" charset="0"/>
                <a:sym typeface="Geneva" charset="0"/>
              </a:rPr>
              <a:t>licensed resources.</a:t>
            </a:r>
          </a:p>
        </p:txBody>
      </p:sp>
    </p:spTree>
    <p:extLst>
      <p:ext uri="{BB962C8B-B14F-4D97-AF65-F5344CB8AC3E}">
        <p14:creationId xmlns:p14="http://schemas.microsoft.com/office/powerpoint/2010/main" val="3384493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348849" y="224750"/>
            <a:ext cx="8229600" cy="526800"/>
          </a:xfrm>
          <a:prstGeom prst="rect">
            <a:avLst/>
          </a:prstGeom>
        </p:spPr>
        <p:txBody>
          <a:bodyPr lIns="91425" tIns="91425" rIns="91425" bIns="91425" anchor="ctr" anchorCtr="0">
            <a:noAutofit/>
          </a:bodyPr>
          <a:lstStyle/>
          <a:p>
            <a:pPr lvl="0" algn="ctr" rtl="0">
              <a:buNone/>
            </a:pPr>
            <a:r>
              <a:rPr lang="en" sz="2400"/>
              <a:t>Current research funding cycle does not maximize dissemination, economic efficiency, social impact</a:t>
            </a:r>
          </a:p>
        </p:txBody>
      </p:sp>
      <p:sp>
        <p:nvSpPr>
          <p:cNvPr id="24" name="Shape 24"/>
          <p:cNvSpPr/>
          <p:nvPr/>
        </p:nvSpPr>
        <p:spPr>
          <a:xfrm>
            <a:off x="3041508" y="1166454"/>
            <a:ext cx="920400" cy="1055041"/>
          </a:xfrm>
          <a:prstGeom prst="rect">
            <a:avLst/>
          </a:prstGeom>
          <a:blipFill>
            <a:blip r:embed="rId3"/>
            <a:stretch>
              <a:fillRect/>
            </a:stretch>
          </a:blipFill>
          <a:ln>
            <a:noFill/>
          </a:ln>
        </p:spPr>
      </p:sp>
      <p:sp>
        <p:nvSpPr>
          <p:cNvPr id="25" name="Shape 25"/>
          <p:cNvSpPr/>
          <p:nvPr/>
        </p:nvSpPr>
        <p:spPr>
          <a:xfrm>
            <a:off x="4965390" y="1166454"/>
            <a:ext cx="1251758" cy="1043424"/>
          </a:xfrm>
          <a:prstGeom prst="rect">
            <a:avLst/>
          </a:prstGeom>
          <a:blipFill>
            <a:blip r:embed="rId4"/>
            <a:stretch>
              <a:fillRect/>
            </a:stretch>
          </a:blipFill>
          <a:ln>
            <a:noFill/>
          </a:ln>
        </p:spPr>
      </p:sp>
      <p:sp>
        <p:nvSpPr>
          <p:cNvPr id="26" name="Shape 26"/>
          <p:cNvSpPr/>
          <p:nvPr/>
        </p:nvSpPr>
        <p:spPr>
          <a:xfrm>
            <a:off x="7058098" y="4323917"/>
            <a:ext cx="1484696" cy="867277"/>
          </a:xfrm>
          <a:prstGeom prst="rect">
            <a:avLst/>
          </a:prstGeom>
          <a:blipFill>
            <a:blip r:embed="rId5"/>
            <a:stretch>
              <a:fillRect/>
            </a:stretch>
          </a:blipFill>
          <a:ln>
            <a:noFill/>
          </a:ln>
        </p:spPr>
      </p:sp>
      <p:sp>
        <p:nvSpPr>
          <p:cNvPr id="27" name="Shape 27"/>
          <p:cNvSpPr txBox="1"/>
          <p:nvPr/>
        </p:nvSpPr>
        <p:spPr>
          <a:xfrm>
            <a:off x="160301" y="2246866"/>
            <a:ext cx="2113799" cy="457200"/>
          </a:xfrm>
          <a:prstGeom prst="rect">
            <a:avLst/>
          </a:prstGeom>
          <a:noFill/>
        </p:spPr>
        <p:txBody>
          <a:bodyPr lIns="91425" tIns="91425" rIns="91425" bIns="91425" anchor="t" anchorCtr="0">
            <a:noAutofit/>
          </a:bodyPr>
          <a:lstStyle/>
          <a:p>
            <a:pPr lvl="0" algn="ctr" rtl="0">
              <a:buNone/>
            </a:pPr>
            <a:r>
              <a:rPr lang="en"/>
              <a:t>Government RFPs announced, research grants awarded</a:t>
            </a:r>
          </a:p>
        </p:txBody>
      </p:sp>
      <p:sp>
        <p:nvSpPr>
          <p:cNvPr id="28" name="Shape 28"/>
          <p:cNvSpPr txBox="1"/>
          <p:nvPr/>
        </p:nvSpPr>
        <p:spPr>
          <a:xfrm>
            <a:off x="2444808" y="2246866"/>
            <a:ext cx="2113799" cy="457200"/>
          </a:xfrm>
          <a:prstGeom prst="rect">
            <a:avLst/>
          </a:prstGeom>
          <a:noFill/>
        </p:spPr>
        <p:txBody>
          <a:bodyPr lIns="91425" tIns="91425" rIns="91425" bIns="91425" anchor="t" anchorCtr="0">
            <a:noAutofit/>
          </a:bodyPr>
          <a:lstStyle/>
          <a:p>
            <a:pPr lvl="0" algn="ctr" rtl="0">
              <a:buNone/>
            </a:pPr>
            <a:r>
              <a:rPr lang="en"/>
              <a:t>Scientific research conducted and papers written</a:t>
            </a:r>
          </a:p>
        </p:txBody>
      </p:sp>
      <p:sp>
        <p:nvSpPr>
          <p:cNvPr id="29" name="Shape 29"/>
          <p:cNvSpPr txBox="1"/>
          <p:nvPr/>
        </p:nvSpPr>
        <p:spPr>
          <a:xfrm>
            <a:off x="4724124" y="2241050"/>
            <a:ext cx="1734300" cy="457200"/>
          </a:xfrm>
          <a:prstGeom prst="rect">
            <a:avLst/>
          </a:prstGeom>
          <a:noFill/>
        </p:spPr>
        <p:txBody>
          <a:bodyPr lIns="91425" tIns="91425" rIns="91425" bIns="91425" anchor="t" anchorCtr="0">
            <a:noAutofit/>
          </a:bodyPr>
          <a:lstStyle/>
          <a:p>
            <a:pPr lvl="0" algn="ctr" rtl="0">
              <a:buNone/>
            </a:pPr>
            <a:r>
              <a:rPr lang="en"/>
              <a:t>Articles submitted to journals and peer review occurs</a:t>
            </a:r>
          </a:p>
        </p:txBody>
      </p:sp>
      <p:sp>
        <p:nvSpPr>
          <p:cNvPr id="30" name="Shape 30"/>
          <p:cNvSpPr txBox="1"/>
          <p:nvPr/>
        </p:nvSpPr>
        <p:spPr>
          <a:xfrm>
            <a:off x="6869898" y="2282793"/>
            <a:ext cx="2113799" cy="457200"/>
          </a:xfrm>
          <a:prstGeom prst="rect">
            <a:avLst/>
          </a:prstGeom>
          <a:noFill/>
        </p:spPr>
        <p:txBody>
          <a:bodyPr lIns="91425" tIns="91425" rIns="91425" bIns="91425" anchor="t" anchorCtr="0">
            <a:noAutofit/>
          </a:bodyPr>
          <a:lstStyle/>
          <a:p>
            <a:pPr lvl="0" algn="ctr" rtl="0">
              <a:buNone/>
            </a:pPr>
            <a:r>
              <a:rPr lang="en"/>
              <a:t>Acceptance in journals; authors transfer copyright to publishers</a:t>
            </a:r>
          </a:p>
        </p:txBody>
      </p:sp>
      <p:sp>
        <p:nvSpPr>
          <p:cNvPr id="31" name="Shape 31"/>
          <p:cNvSpPr txBox="1"/>
          <p:nvPr/>
        </p:nvSpPr>
        <p:spPr>
          <a:xfrm>
            <a:off x="6743546" y="5127367"/>
            <a:ext cx="2113799" cy="457200"/>
          </a:xfrm>
          <a:prstGeom prst="rect">
            <a:avLst/>
          </a:prstGeom>
          <a:noFill/>
        </p:spPr>
        <p:txBody>
          <a:bodyPr lIns="91425" tIns="91425" rIns="91425" bIns="91425" anchor="t" anchorCtr="0">
            <a:noAutofit/>
          </a:bodyPr>
          <a:lstStyle/>
          <a:p>
            <a:pPr lvl="0" algn="ctr" rtl="0">
              <a:buNone/>
            </a:pPr>
            <a:r>
              <a:rPr lang="en"/>
              <a:t>Articles published in mainly closed access journals</a:t>
            </a:r>
          </a:p>
        </p:txBody>
      </p:sp>
      <p:sp>
        <p:nvSpPr>
          <p:cNvPr id="32" name="Shape 32"/>
          <p:cNvSpPr/>
          <p:nvPr/>
        </p:nvSpPr>
        <p:spPr>
          <a:xfrm>
            <a:off x="7338798" y="1104983"/>
            <a:ext cx="1176000" cy="1166365"/>
          </a:xfrm>
          <a:prstGeom prst="rect">
            <a:avLst/>
          </a:prstGeom>
          <a:blipFill>
            <a:blip r:embed="rId6"/>
            <a:stretch>
              <a:fillRect/>
            </a:stretch>
          </a:blipFill>
          <a:ln>
            <a:noFill/>
          </a:ln>
        </p:spPr>
      </p:sp>
      <p:sp>
        <p:nvSpPr>
          <p:cNvPr id="33" name="Shape 33"/>
          <p:cNvSpPr txBox="1"/>
          <p:nvPr/>
        </p:nvSpPr>
        <p:spPr>
          <a:xfrm>
            <a:off x="4414477" y="5279072"/>
            <a:ext cx="2113799" cy="457200"/>
          </a:xfrm>
          <a:prstGeom prst="rect">
            <a:avLst/>
          </a:prstGeom>
          <a:noFill/>
        </p:spPr>
        <p:txBody>
          <a:bodyPr lIns="91425" tIns="91425" rIns="91425" bIns="91425" anchor="t" anchorCtr="0">
            <a:noAutofit/>
          </a:bodyPr>
          <a:lstStyle/>
          <a:p>
            <a:pPr lvl="0" algn="ctr" rtl="0">
              <a:buNone/>
            </a:pPr>
            <a:r>
              <a:rPr lang="en"/>
              <a:t>Libraries subscribe or public pays per article fee to view on publisher's website</a:t>
            </a:r>
          </a:p>
        </p:txBody>
      </p:sp>
      <p:sp>
        <p:nvSpPr>
          <p:cNvPr id="34" name="Shape 34"/>
          <p:cNvSpPr/>
          <p:nvPr/>
        </p:nvSpPr>
        <p:spPr>
          <a:xfrm>
            <a:off x="591322" y="1105592"/>
            <a:ext cx="1251758" cy="982984"/>
          </a:xfrm>
          <a:prstGeom prst="rect">
            <a:avLst/>
          </a:prstGeom>
          <a:blipFill>
            <a:blip r:embed="rId7"/>
            <a:stretch>
              <a:fillRect/>
            </a:stretch>
          </a:blipFill>
          <a:ln>
            <a:noFill/>
          </a:ln>
        </p:spPr>
      </p:sp>
      <p:sp>
        <p:nvSpPr>
          <p:cNvPr id="35" name="Shape 35"/>
          <p:cNvSpPr/>
          <p:nvPr/>
        </p:nvSpPr>
        <p:spPr>
          <a:xfrm>
            <a:off x="2112294" y="1498370"/>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36" name="Shape 36"/>
          <p:cNvSpPr/>
          <p:nvPr/>
        </p:nvSpPr>
        <p:spPr>
          <a:xfrm>
            <a:off x="4227399" y="1530325"/>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37" name="Shape 37"/>
          <p:cNvSpPr/>
          <p:nvPr/>
        </p:nvSpPr>
        <p:spPr>
          <a:xfrm>
            <a:off x="6412884" y="1524516"/>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38" name="Shape 38"/>
          <p:cNvSpPr/>
          <p:nvPr/>
        </p:nvSpPr>
        <p:spPr>
          <a:xfrm rot="5393451">
            <a:off x="7564195" y="369235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39" name="Shape 39"/>
          <p:cNvSpPr/>
          <p:nvPr/>
        </p:nvSpPr>
        <p:spPr>
          <a:xfrm rot="10797817">
            <a:off x="6226073" y="459390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40" name="Shape 40"/>
          <p:cNvSpPr/>
          <p:nvPr/>
        </p:nvSpPr>
        <p:spPr>
          <a:xfrm rot="2438482">
            <a:off x="2753028" y="4406895"/>
            <a:ext cx="778560" cy="701365"/>
          </a:xfrm>
          <a:prstGeom prst="rect">
            <a:avLst/>
          </a:prstGeom>
          <a:blipFill>
            <a:blip r:embed="rId8"/>
            <a:stretch>
              <a:fillRect/>
            </a:stretch>
          </a:blipFill>
          <a:ln>
            <a:noFill/>
          </a:ln>
        </p:spPr>
      </p:sp>
      <p:sp>
        <p:nvSpPr>
          <p:cNvPr id="41" name="Shape 41"/>
          <p:cNvSpPr/>
          <p:nvPr/>
        </p:nvSpPr>
        <p:spPr>
          <a:xfrm rot="5537283">
            <a:off x="2579520" y="4224612"/>
            <a:ext cx="1074556" cy="1065887"/>
          </a:xfrm>
          <a:prstGeom prst="noSmoking">
            <a:avLst>
              <a:gd name="adj" fmla="val 6367"/>
            </a:avLst>
          </a:prstGeom>
          <a:solidFill>
            <a:srgbClr val="000000"/>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42" name="Shape 42"/>
          <p:cNvSpPr txBox="1"/>
          <p:nvPr/>
        </p:nvSpPr>
        <p:spPr>
          <a:xfrm>
            <a:off x="2085408" y="5316156"/>
            <a:ext cx="2113799" cy="457200"/>
          </a:xfrm>
          <a:prstGeom prst="rect">
            <a:avLst/>
          </a:prstGeom>
          <a:noFill/>
        </p:spPr>
        <p:txBody>
          <a:bodyPr lIns="91425" tIns="91425" rIns="91425" bIns="91425" anchor="t" anchorCtr="0">
            <a:noAutofit/>
          </a:bodyPr>
          <a:lstStyle/>
          <a:p>
            <a:pPr lvl="0" algn="ctr" rtl="0">
              <a:buNone/>
            </a:pPr>
            <a:r>
              <a:rPr lang="en"/>
              <a:t>Public granted little or no reuse rights beyond access to read articles</a:t>
            </a:r>
          </a:p>
        </p:txBody>
      </p:sp>
      <p:sp>
        <p:nvSpPr>
          <p:cNvPr id="43" name="Shape 43"/>
          <p:cNvSpPr/>
          <p:nvPr/>
        </p:nvSpPr>
        <p:spPr>
          <a:xfrm rot="10797817">
            <a:off x="4039198" y="459390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44" name="Shape 44"/>
          <p:cNvSpPr/>
          <p:nvPr/>
        </p:nvSpPr>
        <p:spPr>
          <a:xfrm rot="10797817">
            <a:off x="1861973" y="4563925"/>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45" name="Shape 45"/>
          <p:cNvSpPr txBox="1"/>
          <p:nvPr/>
        </p:nvSpPr>
        <p:spPr>
          <a:xfrm>
            <a:off x="0" y="5316156"/>
            <a:ext cx="2113799" cy="457200"/>
          </a:xfrm>
          <a:prstGeom prst="rect">
            <a:avLst/>
          </a:prstGeom>
          <a:noFill/>
        </p:spPr>
        <p:txBody>
          <a:bodyPr lIns="91425" tIns="91425" rIns="91425" bIns="91425" anchor="t" anchorCtr="0">
            <a:noAutofit/>
          </a:bodyPr>
          <a:lstStyle/>
          <a:p>
            <a:endParaRPr/>
          </a:p>
        </p:txBody>
      </p:sp>
      <p:sp>
        <p:nvSpPr>
          <p:cNvPr id="46" name="Shape 46"/>
          <p:cNvSpPr/>
          <p:nvPr/>
        </p:nvSpPr>
        <p:spPr>
          <a:xfrm>
            <a:off x="4880148" y="4187765"/>
            <a:ext cx="1176000" cy="1097711"/>
          </a:xfrm>
          <a:prstGeom prst="rect">
            <a:avLst/>
          </a:prstGeom>
          <a:blipFill>
            <a:blip r:embed="rId9"/>
            <a:stretch>
              <a:fillRect/>
            </a:stretch>
          </a:blipFill>
          <a:ln>
            <a:noFill/>
          </a:ln>
        </p:spPr>
      </p:sp>
      <p:sp>
        <p:nvSpPr>
          <p:cNvPr id="47" name="Shape 47"/>
          <p:cNvSpPr/>
          <p:nvPr/>
        </p:nvSpPr>
        <p:spPr>
          <a:xfrm>
            <a:off x="160301" y="4323917"/>
            <a:ext cx="1588267" cy="867277"/>
          </a:xfrm>
          <a:prstGeom prst="rect">
            <a:avLst/>
          </a:prstGeom>
          <a:blipFill>
            <a:blip r:embed="rId10"/>
            <a:stretch>
              <a:fillRect/>
            </a:stretch>
          </a:blipFill>
          <a:ln>
            <a:noFill/>
          </a:ln>
        </p:spPr>
      </p:sp>
      <p:sp>
        <p:nvSpPr>
          <p:cNvPr id="48" name="Shape 48"/>
          <p:cNvSpPr txBox="1"/>
          <p:nvPr/>
        </p:nvSpPr>
        <p:spPr>
          <a:xfrm>
            <a:off x="-102462" y="5316156"/>
            <a:ext cx="2113799" cy="457200"/>
          </a:xfrm>
          <a:prstGeom prst="rect">
            <a:avLst/>
          </a:prstGeom>
          <a:noFill/>
        </p:spPr>
        <p:txBody>
          <a:bodyPr lIns="91425" tIns="91425" rIns="91425" bIns="91425" anchor="t" anchorCtr="0">
            <a:noAutofit/>
          </a:bodyPr>
          <a:lstStyle/>
          <a:p>
            <a:pPr lvl="0" algn="ctr" rtl="0">
              <a:buNone/>
            </a:pPr>
            <a:r>
              <a:rPr lang="en"/>
              <a:t>Slow scientific progress, poor return on public investment</a:t>
            </a:r>
          </a:p>
        </p:txBody>
      </p:sp>
    </p:spTree>
    <p:extLst>
      <p:ext uri="{BB962C8B-B14F-4D97-AF65-F5344CB8AC3E}">
        <p14:creationId xmlns:p14="http://schemas.microsoft.com/office/powerpoint/2010/main" val="52582216"/>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348849" y="224750"/>
            <a:ext cx="8508599" cy="526800"/>
          </a:xfrm>
          <a:prstGeom prst="rect">
            <a:avLst/>
          </a:prstGeom>
        </p:spPr>
        <p:txBody>
          <a:bodyPr lIns="91425" tIns="91425" rIns="91425" bIns="91425" anchor="ctr" anchorCtr="0">
            <a:noAutofit/>
          </a:bodyPr>
          <a:lstStyle/>
          <a:p>
            <a:pPr lvl="0" algn="ctr" rtl="0">
              <a:buNone/>
            </a:pPr>
            <a:r>
              <a:rPr lang="en" sz="2400"/>
              <a:t>Optimized research funding cycle maximizes </a:t>
            </a:r>
          </a:p>
          <a:p>
            <a:pPr lvl="0" algn="ctr" rtl="0">
              <a:buNone/>
            </a:pPr>
            <a:r>
              <a:rPr lang="en" sz="2400"/>
              <a:t>public access, economic efficiency, social impact</a:t>
            </a:r>
          </a:p>
        </p:txBody>
      </p:sp>
      <p:sp>
        <p:nvSpPr>
          <p:cNvPr id="54" name="Shape 54"/>
          <p:cNvSpPr/>
          <p:nvPr/>
        </p:nvSpPr>
        <p:spPr>
          <a:xfrm>
            <a:off x="3041508" y="1166454"/>
            <a:ext cx="920400" cy="1055041"/>
          </a:xfrm>
          <a:prstGeom prst="rect">
            <a:avLst/>
          </a:prstGeom>
          <a:blipFill>
            <a:blip r:embed="rId3"/>
            <a:stretch>
              <a:fillRect/>
            </a:stretch>
          </a:blipFill>
          <a:ln>
            <a:noFill/>
          </a:ln>
        </p:spPr>
      </p:sp>
      <p:sp>
        <p:nvSpPr>
          <p:cNvPr id="55" name="Shape 55"/>
          <p:cNvSpPr/>
          <p:nvPr/>
        </p:nvSpPr>
        <p:spPr>
          <a:xfrm>
            <a:off x="4965390" y="1166454"/>
            <a:ext cx="1251758" cy="1043424"/>
          </a:xfrm>
          <a:prstGeom prst="rect">
            <a:avLst/>
          </a:prstGeom>
          <a:blipFill>
            <a:blip r:embed="rId4"/>
            <a:stretch>
              <a:fillRect/>
            </a:stretch>
          </a:blipFill>
          <a:ln>
            <a:noFill/>
          </a:ln>
        </p:spPr>
      </p:sp>
      <p:sp>
        <p:nvSpPr>
          <p:cNvPr id="56" name="Shape 56"/>
          <p:cNvSpPr txBox="1"/>
          <p:nvPr/>
        </p:nvSpPr>
        <p:spPr>
          <a:xfrm>
            <a:off x="160301" y="2246866"/>
            <a:ext cx="2113799" cy="808800"/>
          </a:xfrm>
          <a:prstGeom prst="rect">
            <a:avLst/>
          </a:prstGeom>
          <a:noFill/>
        </p:spPr>
        <p:txBody>
          <a:bodyPr lIns="91425" tIns="91425" rIns="91425" bIns="91425" anchor="t" anchorCtr="0">
            <a:noAutofit/>
          </a:bodyPr>
          <a:lstStyle/>
          <a:p>
            <a:pPr lvl="0" algn="ctr" rtl="0">
              <a:buNone/>
            </a:pPr>
            <a:r>
              <a:rPr lang="en"/>
              <a:t>Government RFPs announced, open license requirements included, research grants awarded</a:t>
            </a:r>
          </a:p>
        </p:txBody>
      </p:sp>
      <p:sp>
        <p:nvSpPr>
          <p:cNvPr id="57" name="Shape 57"/>
          <p:cNvSpPr txBox="1"/>
          <p:nvPr/>
        </p:nvSpPr>
        <p:spPr>
          <a:xfrm>
            <a:off x="2444808" y="2246866"/>
            <a:ext cx="2113799" cy="457200"/>
          </a:xfrm>
          <a:prstGeom prst="rect">
            <a:avLst/>
          </a:prstGeom>
          <a:noFill/>
        </p:spPr>
        <p:txBody>
          <a:bodyPr lIns="91425" tIns="91425" rIns="91425" bIns="91425" anchor="t" anchorCtr="0">
            <a:noAutofit/>
          </a:bodyPr>
          <a:lstStyle/>
          <a:p>
            <a:pPr lvl="0" algn="ctr" rtl="0">
              <a:buNone/>
            </a:pPr>
            <a:r>
              <a:rPr lang="en"/>
              <a:t>Scientific research conducted and papers written</a:t>
            </a:r>
          </a:p>
        </p:txBody>
      </p:sp>
      <p:sp>
        <p:nvSpPr>
          <p:cNvPr id="58" name="Shape 58"/>
          <p:cNvSpPr txBox="1"/>
          <p:nvPr/>
        </p:nvSpPr>
        <p:spPr>
          <a:xfrm>
            <a:off x="6869898" y="2282793"/>
            <a:ext cx="2113799" cy="457200"/>
          </a:xfrm>
          <a:prstGeom prst="rect">
            <a:avLst/>
          </a:prstGeom>
          <a:noFill/>
        </p:spPr>
        <p:txBody>
          <a:bodyPr lIns="91425" tIns="91425" rIns="91425" bIns="91425" anchor="t" anchorCtr="0">
            <a:noAutofit/>
          </a:bodyPr>
          <a:lstStyle/>
          <a:p>
            <a:pPr lvl="0" algn="ctr" rtl="0">
              <a:buNone/>
            </a:pPr>
            <a:r>
              <a:rPr lang="en"/>
              <a:t>Acceptance in journals; public access policy ensures deposit in open repository</a:t>
            </a:r>
          </a:p>
        </p:txBody>
      </p:sp>
      <p:sp>
        <p:nvSpPr>
          <p:cNvPr id="59" name="Shape 59"/>
          <p:cNvSpPr txBox="1"/>
          <p:nvPr/>
        </p:nvSpPr>
        <p:spPr>
          <a:xfrm>
            <a:off x="6743546" y="5316156"/>
            <a:ext cx="2113799" cy="457200"/>
          </a:xfrm>
          <a:prstGeom prst="rect">
            <a:avLst/>
          </a:prstGeom>
          <a:noFill/>
        </p:spPr>
        <p:txBody>
          <a:bodyPr lIns="91425" tIns="91425" rIns="91425" bIns="91425" anchor="t" anchorCtr="0">
            <a:noAutofit/>
          </a:bodyPr>
          <a:lstStyle/>
          <a:p>
            <a:pPr lvl="0" algn="ctr" rtl="0">
              <a:buNone/>
            </a:pPr>
            <a:r>
              <a:rPr lang="en"/>
              <a:t>Articles published in traditional journals under embargo</a:t>
            </a:r>
          </a:p>
        </p:txBody>
      </p:sp>
      <p:sp>
        <p:nvSpPr>
          <p:cNvPr id="60" name="Shape 60"/>
          <p:cNvSpPr txBox="1"/>
          <p:nvPr/>
        </p:nvSpPr>
        <p:spPr>
          <a:xfrm>
            <a:off x="4639717" y="5341575"/>
            <a:ext cx="2113799" cy="457200"/>
          </a:xfrm>
          <a:prstGeom prst="rect">
            <a:avLst/>
          </a:prstGeom>
          <a:noFill/>
        </p:spPr>
        <p:txBody>
          <a:bodyPr lIns="91425" tIns="91425" rIns="91425" bIns="91425" anchor="t" anchorCtr="0">
            <a:noAutofit/>
          </a:bodyPr>
          <a:lstStyle/>
          <a:p>
            <a:pPr lvl="0" algn="ctr" rtl="0">
              <a:buNone/>
            </a:pPr>
            <a:r>
              <a:rPr lang="en"/>
              <a:t>Public can download articles from open access repository</a:t>
            </a:r>
          </a:p>
        </p:txBody>
      </p:sp>
      <p:sp>
        <p:nvSpPr>
          <p:cNvPr id="61" name="Shape 61"/>
          <p:cNvSpPr/>
          <p:nvPr/>
        </p:nvSpPr>
        <p:spPr>
          <a:xfrm>
            <a:off x="7292739" y="4106171"/>
            <a:ext cx="920399" cy="1055042"/>
          </a:xfrm>
          <a:prstGeom prst="rect">
            <a:avLst/>
          </a:prstGeom>
          <a:blipFill>
            <a:blip r:embed="rId5"/>
            <a:stretch>
              <a:fillRect/>
            </a:stretch>
          </a:blipFill>
          <a:ln>
            <a:noFill/>
          </a:ln>
        </p:spPr>
      </p:sp>
      <p:sp>
        <p:nvSpPr>
          <p:cNvPr id="62" name="Shape 62"/>
          <p:cNvSpPr/>
          <p:nvPr/>
        </p:nvSpPr>
        <p:spPr>
          <a:xfrm>
            <a:off x="591322" y="1172567"/>
            <a:ext cx="1251758" cy="982984"/>
          </a:xfrm>
          <a:prstGeom prst="rect">
            <a:avLst/>
          </a:prstGeom>
          <a:blipFill>
            <a:blip r:embed="rId6"/>
            <a:stretch>
              <a:fillRect/>
            </a:stretch>
          </a:blipFill>
          <a:ln>
            <a:noFill/>
          </a:ln>
        </p:spPr>
      </p:sp>
      <p:sp>
        <p:nvSpPr>
          <p:cNvPr id="63" name="Shape 63"/>
          <p:cNvSpPr/>
          <p:nvPr/>
        </p:nvSpPr>
        <p:spPr>
          <a:xfrm>
            <a:off x="2112294" y="1498370"/>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64" name="Shape 64"/>
          <p:cNvSpPr/>
          <p:nvPr/>
        </p:nvSpPr>
        <p:spPr>
          <a:xfrm>
            <a:off x="4227399" y="1530325"/>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65" name="Shape 65"/>
          <p:cNvSpPr/>
          <p:nvPr/>
        </p:nvSpPr>
        <p:spPr>
          <a:xfrm>
            <a:off x="6412884" y="1524516"/>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66" name="Shape 66"/>
          <p:cNvSpPr/>
          <p:nvPr/>
        </p:nvSpPr>
        <p:spPr>
          <a:xfrm rot="5393451">
            <a:off x="8621095" y="3705960"/>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67" name="Shape 67"/>
          <p:cNvSpPr/>
          <p:nvPr/>
        </p:nvSpPr>
        <p:spPr>
          <a:xfrm rot="10797817">
            <a:off x="6388562" y="4563925"/>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68" name="Shape 68"/>
          <p:cNvSpPr txBox="1"/>
          <p:nvPr/>
        </p:nvSpPr>
        <p:spPr>
          <a:xfrm>
            <a:off x="2085408" y="5316156"/>
            <a:ext cx="2113799" cy="457200"/>
          </a:xfrm>
          <a:prstGeom prst="rect">
            <a:avLst/>
          </a:prstGeom>
          <a:noFill/>
        </p:spPr>
        <p:txBody>
          <a:bodyPr lIns="91425" tIns="91425" rIns="91425" bIns="91425" anchor="t" anchorCtr="0">
            <a:noAutofit/>
          </a:bodyPr>
          <a:lstStyle/>
          <a:p>
            <a:pPr lvl="0" algn="ctr" rtl="0">
              <a:buNone/>
            </a:pPr>
            <a:r>
              <a:rPr lang="en"/>
              <a:t>Public granted full reuse rights under open licenses</a:t>
            </a:r>
          </a:p>
        </p:txBody>
      </p:sp>
      <p:sp>
        <p:nvSpPr>
          <p:cNvPr id="69" name="Shape 69"/>
          <p:cNvSpPr/>
          <p:nvPr/>
        </p:nvSpPr>
        <p:spPr>
          <a:xfrm rot="10797817">
            <a:off x="4279893" y="4563925"/>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70" name="Shape 70"/>
          <p:cNvSpPr/>
          <p:nvPr/>
        </p:nvSpPr>
        <p:spPr>
          <a:xfrm rot="10797817">
            <a:off x="1861973" y="4563925"/>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71" name="Shape 71"/>
          <p:cNvSpPr txBox="1"/>
          <p:nvPr/>
        </p:nvSpPr>
        <p:spPr>
          <a:xfrm>
            <a:off x="0" y="5316156"/>
            <a:ext cx="2113799" cy="457200"/>
          </a:xfrm>
          <a:prstGeom prst="rect">
            <a:avLst/>
          </a:prstGeom>
          <a:noFill/>
        </p:spPr>
        <p:txBody>
          <a:bodyPr lIns="91425" tIns="91425" rIns="91425" bIns="91425" anchor="t" anchorCtr="0">
            <a:noAutofit/>
          </a:bodyPr>
          <a:lstStyle/>
          <a:p>
            <a:endParaRPr/>
          </a:p>
        </p:txBody>
      </p:sp>
      <p:sp>
        <p:nvSpPr>
          <p:cNvPr id="72" name="Shape 72"/>
          <p:cNvSpPr/>
          <p:nvPr/>
        </p:nvSpPr>
        <p:spPr>
          <a:xfrm>
            <a:off x="2726768" y="4112496"/>
            <a:ext cx="1043242" cy="1042392"/>
          </a:xfrm>
          <a:prstGeom prst="rect">
            <a:avLst/>
          </a:prstGeom>
          <a:blipFill>
            <a:blip r:embed="rId7"/>
            <a:stretch>
              <a:fillRect/>
            </a:stretch>
          </a:blipFill>
          <a:ln>
            <a:noFill/>
          </a:ln>
        </p:spPr>
      </p:sp>
      <p:sp>
        <p:nvSpPr>
          <p:cNvPr id="73" name="Shape 73"/>
          <p:cNvSpPr/>
          <p:nvPr/>
        </p:nvSpPr>
        <p:spPr>
          <a:xfrm>
            <a:off x="7220630" y="1166454"/>
            <a:ext cx="1362075" cy="1104900"/>
          </a:xfrm>
          <a:prstGeom prst="rect">
            <a:avLst/>
          </a:prstGeom>
          <a:blipFill>
            <a:blip r:embed="rId8"/>
            <a:stretch>
              <a:fillRect/>
            </a:stretch>
          </a:blipFill>
          <a:ln>
            <a:noFill/>
          </a:ln>
        </p:spPr>
      </p:sp>
      <p:sp>
        <p:nvSpPr>
          <p:cNvPr id="74" name="Shape 74"/>
          <p:cNvSpPr/>
          <p:nvPr/>
        </p:nvSpPr>
        <p:spPr>
          <a:xfrm>
            <a:off x="5262275" y="4112019"/>
            <a:ext cx="815721" cy="1102719"/>
          </a:xfrm>
          <a:prstGeom prst="rect">
            <a:avLst/>
          </a:prstGeom>
          <a:blipFill>
            <a:blip r:embed="rId9"/>
            <a:stretch>
              <a:fillRect/>
            </a:stretch>
          </a:blipFill>
          <a:ln>
            <a:noFill/>
          </a:ln>
        </p:spPr>
      </p:sp>
      <p:sp>
        <p:nvSpPr>
          <p:cNvPr id="75" name="Shape 75"/>
          <p:cNvSpPr/>
          <p:nvPr/>
        </p:nvSpPr>
        <p:spPr>
          <a:xfrm>
            <a:off x="5729467" y="4751687"/>
            <a:ext cx="201682" cy="320334"/>
          </a:xfrm>
          <a:prstGeom prst="rect">
            <a:avLst/>
          </a:prstGeom>
          <a:blipFill>
            <a:blip r:embed="rId10"/>
            <a:stretch>
              <a:fillRect/>
            </a:stretch>
          </a:blipFill>
          <a:ln>
            <a:noFill/>
          </a:ln>
        </p:spPr>
      </p:sp>
      <p:sp>
        <p:nvSpPr>
          <p:cNvPr id="76" name="Shape 76"/>
          <p:cNvSpPr/>
          <p:nvPr/>
        </p:nvSpPr>
        <p:spPr>
          <a:xfrm>
            <a:off x="5125404" y="4040946"/>
            <a:ext cx="457079" cy="476710"/>
          </a:xfrm>
          <a:prstGeom prst="rect">
            <a:avLst/>
          </a:prstGeom>
          <a:blipFill>
            <a:blip r:embed="rId11"/>
            <a:stretch>
              <a:fillRect/>
            </a:stretch>
          </a:blipFill>
          <a:ln>
            <a:noFill/>
          </a:ln>
        </p:spPr>
      </p:sp>
      <p:sp>
        <p:nvSpPr>
          <p:cNvPr id="77" name="Shape 77"/>
          <p:cNvSpPr/>
          <p:nvPr/>
        </p:nvSpPr>
        <p:spPr>
          <a:xfrm>
            <a:off x="468900" y="4019692"/>
            <a:ext cx="1176000" cy="1228000"/>
          </a:xfrm>
          <a:prstGeom prst="rect">
            <a:avLst/>
          </a:prstGeom>
          <a:blipFill>
            <a:blip r:embed="rId12"/>
            <a:stretch>
              <a:fillRect/>
            </a:stretch>
          </a:blipFill>
          <a:ln>
            <a:noFill/>
          </a:ln>
        </p:spPr>
      </p:sp>
      <p:sp>
        <p:nvSpPr>
          <p:cNvPr id="78" name="Shape 78"/>
          <p:cNvSpPr txBox="1"/>
          <p:nvPr/>
        </p:nvSpPr>
        <p:spPr>
          <a:xfrm>
            <a:off x="0" y="5341575"/>
            <a:ext cx="2113799" cy="457200"/>
          </a:xfrm>
          <a:prstGeom prst="rect">
            <a:avLst/>
          </a:prstGeom>
          <a:noFill/>
        </p:spPr>
        <p:txBody>
          <a:bodyPr lIns="91425" tIns="91425" rIns="91425" bIns="91425" anchor="t" anchorCtr="0">
            <a:noAutofit/>
          </a:bodyPr>
          <a:lstStyle/>
          <a:p>
            <a:pPr lvl="0" algn="ctr" rtl="0">
              <a:buNone/>
            </a:pPr>
            <a:r>
              <a:rPr lang="en"/>
              <a:t>Accelerated scientific progress, optimal return on public investment</a:t>
            </a:r>
          </a:p>
        </p:txBody>
      </p:sp>
      <p:sp>
        <p:nvSpPr>
          <p:cNvPr id="79" name="Shape 79"/>
          <p:cNvSpPr txBox="1"/>
          <p:nvPr/>
        </p:nvSpPr>
        <p:spPr>
          <a:xfrm>
            <a:off x="4724124" y="2241050"/>
            <a:ext cx="1734300" cy="457200"/>
          </a:xfrm>
          <a:prstGeom prst="rect">
            <a:avLst/>
          </a:prstGeom>
          <a:noFill/>
        </p:spPr>
        <p:txBody>
          <a:bodyPr lIns="91425" tIns="91425" rIns="91425" bIns="91425" anchor="t" anchorCtr="0">
            <a:noAutofit/>
          </a:bodyPr>
          <a:lstStyle/>
          <a:p>
            <a:pPr lvl="0" algn="ctr" rtl="0">
              <a:buNone/>
            </a:pPr>
            <a:r>
              <a:rPr lang="en"/>
              <a:t>Articles submitted to journals and peer review occurs</a:t>
            </a:r>
          </a:p>
        </p:txBody>
      </p:sp>
      <p:sp>
        <p:nvSpPr>
          <p:cNvPr id="80" name="Shape 80"/>
          <p:cNvSpPr/>
          <p:nvPr/>
        </p:nvSpPr>
        <p:spPr>
          <a:xfrm>
            <a:off x="731750" y="1168487"/>
            <a:ext cx="472800" cy="472800"/>
          </a:xfrm>
          <a:prstGeom prst="rect">
            <a:avLst/>
          </a:prstGeom>
          <a:blipFill>
            <a:blip r:embed="rId13"/>
            <a:stretch>
              <a:fillRect/>
            </a:stretch>
          </a:blipFill>
          <a:ln>
            <a:noFill/>
          </a:ln>
        </p:spPr>
      </p:sp>
    </p:spTree>
    <p:extLst>
      <p:ext uri="{BB962C8B-B14F-4D97-AF65-F5344CB8AC3E}">
        <p14:creationId xmlns:p14="http://schemas.microsoft.com/office/powerpoint/2010/main" val="156796257"/>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48849" y="224750"/>
            <a:ext cx="8229600" cy="526800"/>
          </a:xfrm>
          <a:prstGeom prst="rect">
            <a:avLst/>
          </a:prstGeom>
        </p:spPr>
        <p:txBody>
          <a:bodyPr lIns="91425" tIns="91425" rIns="91425" bIns="91425" anchor="ctr" anchorCtr="0">
            <a:noAutofit/>
          </a:bodyPr>
          <a:lstStyle/>
          <a:p>
            <a:pPr lvl="0" algn="ctr" rtl="0">
              <a:buNone/>
            </a:pPr>
            <a:r>
              <a:rPr lang="en" sz="2200"/>
              <a:t>Current educational resource funding cycle does not maximize dissemination, economic efficiency, social impact</a:t>
            </a:r>
          </a:p>
        </p:txBody>
      </p:sp>
      <p:sp>
        <p:nvSpPr>
          <p:cNvPr id="86" name="Shape 86"/>
          <p:cNvSpPr/>
          <p:nvPr/>
        </p:nvSpPr>
        <p:spPr>
          <a:xfrm>
            <a:off x="4965390" y="1166454"/>
            <a:ext cx="1251758" cy="1043424"/>
          </a:xfrm>
          <a:prstGeom prst="rect">
            <a:avLst/>
          </a:prstGeom>
          <a:blipFill>
            <a:blip r:embed="rId3"/>
            <a:stretch>
              <a:fillRect/>
            </a:stretch>
          </a:blipFill>
          <a:ln>
            <a:noFill/>
          </a:ln>
        </p:spPr>
      </p:sp>
      <p:sp>
        <p:nvSpPr>
          <p:cNvPr id="87" name="Shape 87"/>
          <p:cNvSpPr txBox="1"/>
          <p:nvPr/>
        </p:nvSpPr>
        <p:spPr>
          <a:xfrm>
            <a:off x="160301" y="2246866"/>
            <a:ext cx="2113799" cy="457200"/>
          </a:xfrm>
          <a:prstGeom prst="rect">
            <a:avLst/>
          </a:prstGeom>
          <a:noFill/>
        </p:spPr>
        <p:txBody>
          <a:bodyPr lIns="91425" tIns="91425" rIns="91425" bIns="91425" anchor="t" anchorCtr="0">
            <a:noAutofit/>
          </a:bodyPr>
          <a:lstStyle/>
          <a:p>
            <a:pPr lvl="0" algn="ctr" rtl="0">
              <a:buNone/>
            </a:pPr>
            <a:r>
              <a:rPr lang="en"/>
              <a:t>Government RFPs announced, education grants awarded</a:t>
            </a:r>
          </a:p>
        </p:txBody>
      </p:sp>
      <p:sp>
        <p:nvSpPr>
          <p:cNvPr id="88" name="Shape 88"/>
          <p:cNvSpPr txBox="1"/>
          <p:nvPr/>
        </p:nvSpPr>
        <p:spPr>
          <a:xfrm>
            <a:off x="2444808" y="2246866"/>
            <a:ext cx="2113799" cy="457200"/>
          </a:xfrm>
          <a:prstGeom prst="rect">
            <a:avLst/>
          </a:prstGeom>
          <a:noFill/>
        </p:spPr>
        <p:txBody>
          <a:bodyPr lIns="91425" tIns="91425" rIns="91425" bIns="91425" anchor="t" anchorCtr="0">
            <a:noAutofit/>
          </a:bodyPr>
          <a:lstStyle/>
          <a:p>
            <a:pPr lvl="0" algn="ctr" rtl="0">
              <a:buNone/>
            </a:pPr>
            <a:r>
              <a:rPr lang="en"/>
              <a:t>Educational resources produced</a:t>
            </a:r>
          </a:p>
        </p:txBody>
      </p:sp>
      <p:sp>
        <p:nvSpPr>
          <p:cNvPr id="89" name="Shape 89"/>
          <p:cNvSpPr txBox="1"/>
          <p:nvPr/>
        </p:nvSpPr>
        <p:spPr>
          <a:xfrm>
            <a:off x="5003269" y="2241057"/>
            <a:ext cx="1175999" cy="457200"/>
          </a:xfrm>
          <a:prstGeom prst="rect">
            <a:avLst/>
          </a:prstGeom>
          <a:noFill/>
        </p:spPr>
        <p:txBody>
          <a:bodyPr lIns="91425" tIns="91425" rIns="91425" bIns="91425" anchor="t" anchorCtr="0">
            <a:noAutofit/>
          </a:bodyPr>
          <a:lstStyle/>
          <a:p>
            <a:pPr lvl="0" algn="ctr" rtl="0">
              <a:buNone/>
            </a:pPr>
            <a:r>
              <a:rPr lang="en"/>
              <a:t>Peer review limited to grantee's institution</a:t>
            </a:r>
          </a:p>
        </p:txBody>
      </p:sp>
      <p:sp>
        <p:nvSpPr>
          <p:cNvPr id="90" name="Shape 90"/>
          <p:cNvSpPr txBox="1"/>
          <p:nvPr/>
        </p:nvSpPr>
        <p:spPr>
          <a:xfrm>
            <a:off x="6869898" y="2282793"/>
            <a:ext cx="2113799" cy="457200"/>
          </a:xfrm>
          <a:prstGeom prst="rect">
            <a:avLst/>
          </a:prstGeom>
          <a:noFill/>
        </p:spPr>
        <p:txBody>
          <a:bodyPr lIns="91425" tIns="91425" rIns="91425" bIns="91425" anchor="t" anchorCtr="0">
            <a:noAutofit/>
          </a:bodyPr>
          <a:lstStyle/>
          <a:p>
            <a:pPr lvl="0" algn="ctr" rtl="0">
              <a:buNone/>
            </a:pPr>
            <a:r>
              <a:rPr lang="en"/>
              <a:t>Copyright with grantee, no obligation to share</a:t>
            </a:r>
          </a:p>
        </p:txBody>
      </p:sp>
      <p:sp>
        <p:nvSpPr>
          <p:cNvPr id="91" name="Shape 91"/>
          <p:cNvSpPr txBox="1"/>
          <p:nvPr/>
        </p:nvSpPr>
        <p:spPr>
          <a:xfrm>
            <a:off x="6743546" y="5127367"/>
            <a:ext cx="2113799" cy="457200"/>
          </a:xfrm>
          <a:prstGeom prst="rect">
            <a:avLst/>
          </a:prstGeom>
          <a:noFill/>
        </p:spPr>
        <p:txBody>
          <a:bodyPr lIns="91425" tIns="91425" rIns="91425" bIns="91425" anchor="t" anchorCtr="0">
            <a:noAutofit/>
          </a:bodyPr>
          <a:lstStyle/>
          <a:p>
            <a:pPr lvl="0" algn="ctr" rtl="0">
              <a:buNone/>
            </a:pPr>
            <a:r>
              <a:rPr lang="en"/>
              <a:t>Content only used at grantee institution</a:t>
            </a:r>
          </a:p>
        </p:txBody>
      </p:sp>
      <p:sp>
        <p:nvSpPr>
          <p:cNvPr id="92" name="Shape 92"/>
          <p:cNvSpPr/>
          <p:nvPr/>
        </p:nvSpPr>
        <p:spPr>
          <a:xfrm>
            <a:off x="7338798" y="1104983"/>
            <a:ext cx="1176000" cy="1166365"/>
          </a:xfrm>
          <a:prstGeom prst="rect">
            <a:avLst/>
          </a:prstGeom>
          <a:blipFill>
            <a:blip r:embed="rId4"/>
            <a:stretch>
              <a:fillRect/>
            </a:stretch>
          </a:blipFill>
          <a:ln>
            <a:noFill/>
          </a:ln>
        </p:spPr>
      </p:sp>
      <p:sp>
        <p:nvSpPr>
          <p:cNvPr id="93" name="Shape 93"/>
          <p:cNvSpPr txBox="1"/>
          <p:nvPr/>
        </p:nvSpPr>
        <p:spPr>
          <a:xfrm>
            <a:off x="4414477" y="5279072"/>
            <a:ext cx="2113799" cy="457200"/>
          </a:xfrm>
          <a:prstGeom prst="rect">
            <a:avLst/>
          </a:prstGeom>
          <a:noFill/>
        </p:spPr>
        <p:txBody>
          <a:bodyPr lIns="91425" tIns="91425" rIns="91425" bIns="91425" anchor="t" anchorCtr="0">
            <a:noAutofit/>
          </a:bodyPr>
          <a:lstStyle/>
          <a:p>
            <a:pPr lvl="0" algn="ctr" rtl="0">
              <a:buNone/>
            </a:pPr>
            <a:r>
              <a:rPr lang="en"/>
              <a:t>Public does not know about education resources</a:t>
            </a:r>
          </a:p>
        </p:txBody>
      </p:sp>
      <p:sp>
        <p:nvSpPr>
          <p:cNvPr id="94" name="Shape 94"/>
          <p:cNvSpPr/>
          <p:nvPr/>
        </p:nvSpPr>
        <p:spPr>
          <a:xfrm>
            <a:off x="591322" y="1105592"/>
            <a:ext cx="1251758" cy="982984"/>
          </a:xfrm>
          <a:prstGeom prst="rect">
            <a:avLst/>
          </a:prstGeom>
          <a:blipFill>
            <a:blip r:embed="rId5"/>
            <a:stretch>
              <a:fillRect/>
            </a:stretch>
          </a:blipFill>
          <a:ln>
            <a:noFill/>
          </a:ln>
        </p:spPr>
      </p:sp>
      <p:sp>
        <p:nvSpPr>
          <p:cNvPr id="95" name="Shape 95"/>
          <p:cNvSpPr/>
          <p:nvPr/>
        </p:nvSpPr>
        <p:spPr>
          <a:xfrm>
            <a:off x="2112294" y="1498370"/>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96" name="Shape 96"/>
          <p:cNvSpPr/>
          <p:nvPr/>
        </p:nvSpPr>
        <p:spPr>
          <a:xfrm>
            <a:off x="4227399" y="1530325"/>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97" name="Shape 97"/>
          <p:cNvSpPr/>
          <p:nvPr/>
        </p:nvSpPr>
        <p:spPr>
          <a:xfrm>
            <a:off x="6412884" y="1524516"/>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98" name="Shape 98"/>
          <p:cNvSpPr/>
          <p:nvPr/>
        </p:nvSpPr>
        <p:spPr>
          <a:xfrm rot="5393451">
            <a:off x="7702896" y="3692357"/>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99" name="Shape 99"/>
          <p:cNvSpPr/>
          <p:nvPr/>
        </p:nvSpPr>
        <p:spPr>
          <a:xfrm rot="10797817">
            <a:off x="6226073" y="459390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00" name="Shape 100"/>
          <p:cNvSpPr/>
          <p:nvPr/>
        </p:nvSpPr>
        <p:spPr>
          <a:xfrm rot="2438482">
            <a:off x="2753028" y="4406895"/>
            <a:ext cx="778560" cy="701365"/>
          </a:xfrm>
          <a:prstGeom prst="rect">
            <a:avLst/>
          </a:prstGeom>
          <a:blipFill>
            <a:blip r:embed="rId6"/>
            <a:stretch>
              <a:fillRect/>
            </a:stretch>
          </a:blipFill>
          <a:ln>
            <a:noFill/>
          </a:ln>
        </p:spPr>
      </p:sp>
      <p:sp>
        <p:nvSpPr>
          <p:cNvPr id="101" name="Shape 101"/>
          <p:cNvSpPr/>
          <p:nvPr/>
        </p:nvSpPr>
        <p:spPr>
          <a:xfrm rot="5537283">
            <a:off x="2579520" y="4224612"/>
            <a:ext cx="1074556" cy="1065887"/>
          </a:xfrm>
          <a:prstGeom prst="noSmoking">
            <a:avLst>
              <a:gd name="adj" fmla="val 6367"/>
            </a:avLst>
          </a:prstGeom>
          <a:solidFill>
            <a:srgbClr val="000000"/>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02" name="Shape 102"/>
          <p:cNvSpPr txBox="1"/>
          <p:nvPr/>
        </p:nvSpPr>
        <p:spPr>
          <a:xfrm>
            <a:off x="2085408" y="5316156"/>
            <a:ext cx="2113799" cy="457200"/>
          </a:xfrm>
          <a:prstGeom prst="rect">
            <a:avLst/>
          </a:prstGeom>
          <a:noFill/>
        </p:spPr>
        <p:txBody>
          <a:bodyPr lIns="91425" tIns="91425" rIns="91425" bIns="91425" anchor="t" anchorCtr="0">
            <a:noAutofit/>
          </a:bodyPr>
          <a:lstStyle/>
          <a:p>
            <a:pPr lvl="0" algn="ctr" rtl="0">
              <a:buNone/>
            </a:pPr>
            <a:r>
              <a:rPr lang="en"/>
              <a:t>Public granted little or no reuse rights</a:t>
            </a:r>
          </a:p>
        </p:txBody>
      </p:sp>
      <p:sp>
        <p:nvSpPr>
          <p:cNvPr id="103" name="Shape 103"/>
          <p:cNvSpPr/>
          <p:nvPr/>
        </p:nvSpPr>
        <p:spPr>
          <a:xfrm rot="10797817">
            <a:off x="4039198" y="459390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04" name="Shape 104"/>
          <p:cNvSpPr/>
          <p:nvPr/>
        </p:nvSpPr>
        <p:spPr>
          <a:xfrm rot="10797817">
            <a:off x="1861973" y="4563925"/>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05" name="Shape 105"/>
          <p:cNvSpPr txBox="1"/>
          <p:nvPr/>
        </p:nvSpPr>
        <p:spPr>
          <a:xfrm>
            <a:off x="0" y="5316156"/>
            <a:ext cx="2113799" cy="457200"/>
          </a:xfrm>
          <a:prstGeom prst="rect">
            <a:avLst/>
          </a:prstGeom>
          <a:noFill/>
        </p:spPr>
        <p:txBody>
          <a:bodyPr lIns="91425" tIns="91425" rIns="91425" bIns="91425" anchor="t" anchorCtr="0">
            <a:noAutofit/>
          </a:bodyPr>
          <a:lstStyle/>
          <a:p>
            <a:endParaRPr/>
          </a:p>
        </p:txBody>
      </p:sp>
      <p:sp>
        <p:nvSpPr>
          <p:cNvPr id="106" name="Shape 106"/>
          <p:cNvSpPr/>
          <p:nvPr/>
        </p:nvSpPr>
        <p:spPr>
          <a:xfrm>
            <a:off x="160301" y="4323917"/>
            <a:ext cx="1588267" cy="867277"/>
          </a:xfrm>
          <a:prstGeom prst="rect">
            <a:avLst/>
          </a:prstGeom>
          <a:blipFill>
            <a:blip r:embed="rId7"/>
            <a:stretch>
              <a:fillRect/>
            </a:stretch>
          </a:blipFill>
          <a:ln>
            <a:noFill/>
          </a:ln>
        </p:spPr>
      </p:sp>
      <p:sp>
        <p:nvSpPr>
          <p:cNvPr id="107" name="Shape 107"/>
          <p:cNvSpPr txBox="1"/>
          <p:nvPr/>
        </p:nvSpPr>
        <p:spPr>
          <a:xfrm>
            <a:off x="0" y="5316156"/>
            <a:ext cx="2113799" cy="457200"/>
          </a:xfrm>
          <a:prstGeom prst="rect">
            <a:avLst/>
          </a:prstGeom>
          <a:noFill/>
        </p:spPr>
        <p:txBody>
          <a:bodyPr lIns="91425" tIns="91425" rIns="91425" bIns="91425" anchor="t" anchorCtr="0">
            <a:noAutofit/>
          </a:bodyPr>
          <a:lstStyle/>
          <a:p>
            <a:pPr lvl="0" algn="ctr" rtl="0">
              <a:buNone/>
            </a:pPr>
            <a:r>
              <a:rPr lang="en"/>
              <a:t>Slowed learning, poor return on public investment</a:t>
            </a:r>
          </a:p>
        </p:txBody>
      </p:sp>
      <p:sp>
        <p:nvSpPr>
          <p:cNvPr id="108" name="Shape 108"/>
          <p:cNvSpPr/>
          <p:nvPr/>
        </p:nvSpPr>
        <p:spPr>
          <a:xfrm>
            <a:off x="2884475" y="1130001"/>
            <a:ext cx="1043242" cy="1064038"/>
          </a:xfrm>
          <a:prstGeom prst="rect">
            <a:avLst/>
          </a:prstGeom>
          <a:blipFill>
            <a:blip r:embed="rId8"/>
            <a:stretch>
              <a:fillRect/>
            </a:stretch>
          </a:blipFill>
          <a:ln>
            <a:noFill/>
          </a:ln>
        </p:spPr>
      </p:sp>
      <p:sp>
        <p:nvSpPr>
          <p:cNvPr id="109" name="Shape 109"/>
          <p:cNvSpPr/>
          <p:nvPr/>
        </p:nvSpPr>
        <p:spPr>
          <a:xfrm>
            <a:off x="7053057" y="4323939"/>
            <a:ext cx="1494779" cy="867277"/>
          </a:xfrm>
          <a:prstGeom prst="rect">
            <a:avLst/>
          </a:prstGeom>
          <a:blipFill>
            <a:blip r:embed="rId9"/>
            <a:stretch>
              <a:fillRect/>
            </a:stretch>
          </a:blipFill>
          <a:ln>
            <a:noFill/>
          </a:ln>
        </p:spPr>
      </p:sp>
      <p:sp>
        <p:nvSpPr>
          <p:cNvPr id="110" name="Shape 110"/>
          <p:cNvSpPr/>
          <p:nvPr/>
        </p:nvSpPr>
        <p:spPr>
          <a:xfrm>
            <a:off x="4883377" y="4187765"/>
            <a:ext cx="1176000" cy="1215200"/>
          </a:xfrm>
          <a:prstGeom prst="rect">
            <a:avLst/>
          </a:prstGeom>
          <a:blipFill>
            <a:blip r:embed="rId10"/>
            <a:stretch>
              <a:fillRect/>
            </a:stretch>
          </a:blipFill>
          <a:ln>
            <a:noFill/>
          </a:ln>
        </p:spPr>
      </p:sp>
    </p:spTree>
    <p:extLst>
      <p:ext uri="{BB962C8B-B14F-4D97-AF65-F5344CB8AC3E}">
        <p14:creationId xmlns:p14="http://schemas.microsoft.com/office/powerpoint/2010/main" val="1546119665"/>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348849" y="224750"/>
            <a:ext cx="8229600" cy="526800"/>
          </a:xfrm>
          <a:prstGeom prst="rect">
            <a:avLst/>
          </a:prstGeom>
        </p:spPr>
        <p:txBody>
          <a:bodyPr lIns="91425" tIns="91425" rIns="91425" bIns="91425" anchor="ctr" anchorCtr="0">
            <a:noAutofit/>
          </a:bodyPr>
          <a:lstStyle/>
          <a:p>
            <a:pPr lvl="0" algn="ctr" rtl="0">
              <a:buNone/>
            </a:pPr>
            <a:r>
              <a:rPr lang="en" sz="2200"/>
              <a:t>Optimized educational resource funding cycle maximizes public access, economic efficiency, social impact</a:t>
            </a:r>
          </a:p>
        </p:txBody>
      </p:sp>
      <p:sp>
        <p:nvSpPr>
          <p:cNvPr id="116" name="Shape 116"/>
          <p:cNvSpPr txBox="1"/>
          <p:nvPr/>
        </p:nvSpPr>
        <p:spPr>
          <a:xfrm>
            <a:off x="160301" y="2246866"/>
            <a:ext cx="2113799" cy="457200"/>
          </a:xfrm>
          <a:prstGeom prst="rect">
            <a:avLst/>
          </a:prstGeom>
          <a:noFill/>
        </p:spPr>
        <p:txBody>
          <a:bodyPr lIns="91425" tIns="91425" rIns="91425" bIns="91425" anchor="t" anchorCtr="0">
            <a:noAutofit/>
          </a:bodyPr>
          <a:lstStyle/>
          <a:p>
            <a:pPr lvl="0" algn="ctr" rtl="0">
              <a:buNone/>
            </a:pPr>
            <a:r>
              <a:rPr lang="en"/>
              <a:t>Government RFPs announced, open license requirements included, education grants awarded</a:t>
            </a:r>
          </a:p>
        </p:txBody>
      </p:sp>
      <p:sp>
        <p:nvSpPr>
          <p:cNvPr id="117" name="Shape 117"/>
          <p:cNvSpPr txBox="1"/>
          <p:nvPr/>
        </p:nvSpPr>
        <p:spPr>
          <a:xfrm>
            <a:off x="2444808" y="2246866"/>
            <a:ext cx="2113799" cy="457200"/>
          </a:xfrm>
          <a:prstGeom prst="rect">
            <a:avLst/>
          </a:prstGeom>
          <a:noFill/>
        </p:spPr>
        <p:txBody>
          <a:bodyPr lIns="91425" tIns="91425" rIns="91425" bIns="91425" anchor="t" anchorCtr="0">
            <a:noAutofit/>
          </a:bodyPr>
          <a:lstStyle/>
          <a:p>
            <a:pPr lvl="0" algn="ctr" rtl="0">
              <a:buNone/>
            </a:pPr>
            <a:r>
              <a:rPr lang="en"/>
              <a:t>Educational resources produced</a:t>
            </a:r>
          </a:p>
        </p:txBody>
      </p:sp>
      <p:sp>
        <p:nvSpPr>
          <p:cNvPr id="118" name="Shape 118"/>
          <p:cNvSpPr txBox="1"/>
          <p:nvPr/>
        </p:nvSpPr>
        <p:spPr>
          <a:xfrm>
            <a:off x="5003269" y="2241057"/>
            <a:ext cx="1175999" cy="457200"/>
          </a:xfrm>
          <a:prstGeom prst="rect">
            <a:avLst/>
          </a:prstGeom>
          <a:noFill/>
        </p:spPr>
        <p:txBody>
          <a:bodyPr lIns="91425" tIns="91425" rIns="91425" bIns="91425" anchor="t" anchorCtr="0">
            <a:noAutofit/>
          </a:bodyPr>
          <a:lstStyle/>
          <a:p>
            <a:pPr lvl="0" algn="ctr" rtl="0">
              <a:buNone/>
            </a:pPr>
            <a:r>
              <a:rPr lang="en"/>
              <a:t>Peer review broadened to education community</a:t>
            </a:r>
          </a:p>
        </p:txBody>
      </p:sp>
      <p:sp>
        <p:nvSpPr>
          <p:cNvPr id="119" name="Shape 119"/>
          <p:cNvSpPr txBox="1"/>
          <p:nvPr/>
        </p:nvSpPr>
        <p:spPr>
          <a:xfrm>
            <a:off x="6869898" y="2282793"/>
            <a:ext cx="2113799" cy="457200"/>
          </a:xfrm>
          <a:prstGeom prst="rect">
            <a:avLst/>
          </a:prstGeom>
          <a:noFill/>
        </p:spPr>
        <p:txBody>
          <a:bodyPr lIns="91425" tIns="91425" rIns="91425" bIns="91425" anchor="t" anchorCtr="0">
            <a:noAutofit/>
          </a:bodyPr>
          <a:lstStyle/>
          <a:p>
            <a:pPr lvl="0" algn="ctr" rtl="0">
              <a:buNone/>
            </a:pPr>
            <a:r>
              <a:rPr lang="en"/>
              <a:t>Copyright vests with grantee, all resources openly licensed</a:t>
            </a:r>
          </a:p>
        </p:txBody>
      </p:sp>
      <p:sp>
        <p:nvSpPr>
          <p:cNvPr id="120" name="Shape 120"/>
          <p:cNvSpPr txBox="1"/>
          <p:nvPr/>
        </p:nvSpPr>
        <p:spPr>
          <a:xfrm>
            <a:off x="6743546" y="5402965"/>
            <a:ext cx="2113799" cy="457200"/>
          </a:xfrm>
          <a:prstGeom prst="rect">
            <a:avLst/>
          </a:prstGeom>
          <a:noFill/>
        </p:spPr>
        <p:txBody>
          <a:bodyPr lIns="91425" tIns="91425" rIns="91425" bIns="91425" anchor="t" anchorCtr="0">
            <a:noAutofit/>
          </a:bodyPr>
          <a:lstStyle/>
          <a:p>
            <a:pPr lvl="0" algn="ctr" rtl="0">
              <a:buNone/>
            </a:pPr>
            <a:r>
              <a:rPr lang="en"/>
              <a:t>Content used by grantee and beyond</a:t>
            </a:r>
          </a:p>
        </p:txBody>
      </p:sp>
      <p:sp>
        <p:nvSpPr>
          <p:cNvPr id="121" name="Shape 121"/>
          <p:cNvSpPr txBox="1"/>
          <p:nvPr/>
        </p:nvSpPr>
        <p:spPr>
          <a:xfrm>
            <a:off x="4414477" y="5402965"/>
            <a:ext cx="2113799" cy="457200"/>
          </a:xfrm>
          <a:prstGeom prst="rect">
            <a:avLst/>
          </a:prstGeom>
          <a:noFill/>
        </p:spPr>
        <p:txBody>
          <a:bodyPr lIns="91425" tIns="91425" rIns="91425" bIns="91425" anchor="t" anchorCtr="0">
            <a:noAutofit/>
          </a:bodyPr>
          <a:lstStyle/>
          <a:p>
            <a:pPr lvl="0" algn="ctr" rtl="0">
              <a:buNone/>
            </a:pPr>
            <a:r>
              <a:rPr lang="en"/>
              <a:t>Public knows about education resources</a:t>
            </a:r>
          </a:p>
        </p:txBody>
      </p:sp>
      <p:sp>
        <p:nvSpPr>
          <p:cNvPr id="122" name="Shape 122"/>
          <p:cNvSpPr/>
          <p:nvPr/>
        </p:nvSpPr>
        <p:spPr>
          <a:xfrm>
            <a:off x="2112294" y="1498370"/>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23" name="Shape 123"/>
          <p:cNvSpPr/>
          <p:nvPr/>
        </p:nvSpPr>
        <p:spPr>
          <a:xfrm>
            <a:off x="4227399" y="1530325"/>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24" name="Shape 124"/>
          <p:cNvSpPr/>
          <p:nvPr/>
        </p:nvSpPr>
        <p:spPr>
          <a:xfrm>
            <a:off x="6412884" y="1524516"/>
            <a:ext cx="472499" cy="327299"/>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25" name="Shape 125"/>
          <p:cNvSpPr/>
          <p:nvPr/>
        </p:nvSpPr>
        <p:spPr>
          <a:xfrm rot="5393451">
            <a:off x="7564196" y="3695243"/>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26" name="Shape 126"/>
          <p:cNvSpPr/>
          <p:nvPr/>
        </p:nvSpPr>
        <p:spPr>
          <a:xfrm rot="10797817">
            <a:off x="6226073" y="459390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27" name="Shape 127"/>
          <p:cNvSpPr/>
          <p:nvPr/>
        </p:nvSpPr>
        <p:spPr>
          <a:xfrm rot="2438482">
            <a:off x="2573905" y="4125205"/>
            <a:ext cx="1225861" cy="1102041"/>
          </a:xfrm>
          <a:prstGeom prst="rect">
            <a:avLst/>
          </a:prstGeom>
          <a:blipFill>
            <a:blip r:embed="rId3"/>
            <a:stretch>
              <a:fillRect/>
            </a:stretch>
          </a:blipFill>
          <a:ln>
            <a:noFill/>
          </a:ln>
        </p:spPr>
      </p:sp>
      <p:sp>
        <p:nvSpPr>
          <p:cNvPr id="128" name="Shape 128"/>
          <p:cNvSpPr txBox="1"/>
          <p:nvPr/>
        </p:nvSpPr>
        <p:spPr>
          <a:xfrm>
            <a:off x="2085408" y="5316156"/>
            <a:ext cx="2113799" cy="457200"/>
          </a:xfrm>
          <a:prstGeom prst="rect">
            <a:avLst/>
          </a:prstGeom>
          <a:noFill/>
        </p:spPr>
        <p:txBody>
          <a:bodyPr lIns="91425" tIns="91425" rIns="91425" bIns="91425" anchor="t" anchorCtr="0">
            <a:noAutofit/>
          </a:bodyPr>
          <a:lstStyle/>
          <a:p>
            <a:pPr lvl="0" algn="ctr" rtl="0">
              <a:buNone/>
            </a:pPr>
            <a:r>
              <a:rPr lang="en"/>
              <a:t>Public granted full reuse rights</a:t>
            </a:r>
          </a:p>
        </p:txBody>
      </p:sp>
      <p:sp>
        <p:nvSpPr>
          <p:cNvPr id="129" name="Shape 129"/>
          <p:cNvSpPr/>
          <p:nvPr/>
        </p:nvSpPr>
        <p:spPr>
          <a:xfrm rot="10797817">
            <a:off x="4039198" y="4593906"/>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30" name="Shape 130"/>
          <p:cNvSpPr/>
          <p:nvPr/>
        </p:nvSpPr>
        <p:spPr>
          <a:xfrm rot="10797817">
            <a:off x="1861973" y="4563925"/>
            <a:ext cx="472500" cy="327300"/>
          </a:xfrm>
          <a:prstGeom prst="right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
        <p:nvSpPr>
          <p:cNvPr id="131" name="Shape 131"/>
          <p:cNvSpPr txBox="1"/>
          <p:nvPr/>
        </p:nvSpPr>
        <p:spPr>
          <a:xfrm>
            <a:off x="0" y="5316156"/>
            <a:ext cx="2113799" cy="457200"/>
          </a:xfrm>
          <a:prstGeom prst="rect">
            <a:avLst/>
          </a:prstGeom>
          <a:noFill/>
        </p:spPr>
        <p:txBody>
          <a:bodyPr lIns="91425" tIns="91425" rIns="91425" bIns="91425" anchor="t" anchorCtr="0">
            <a:noAutofit/>
          </a:bodyPr>
          <a:lstStyle/>
          <a:p>
            <a:endParaRPr/>
          </a:p>
        </p:txBody>
      </p:sp>
      <p:sp>
        <p:nvSpPr>
          <p:cNvPr id="132" name="Shape 132"/>
          <p:cNvSpPr txBox="1"/>
          <p:nvPr/>
        </p:nvSpPr>
        <p:spPr>
          <a:xfrm>
            <a:off x="0" y="5316156"/>
            <a:ext cx="2113799" cy="457200"/>
          </a:xfrm>
          <a:prstGeom prst="rect">
            <a:avLst/>
          </a:prstGeom>
          <a:noFill/>
        </p:spPr>
        <p:txBody>
          <a:bodyPr lIns="91425" tIns="91425" rIns="91425" bIns="91425" anchor="t" anchorCtr="0">
            <a:noAutofit/>
          </a:bodyPr>
          <a:lstStyle/>
          <a:p>
            <a:pPr lvl="0" algn="ctr" rtl="0">
              <a:buNone/>
            </a:pPr>
            <a:r>
              <a:rPr lang="en"/>
              <a:t>Accelerated learning, maximum return on public investment</a:t>
            </a:r>
          </a:p>
        </p:txBody>
      </p:sp>
      <p:sp>
        <p:nvSpPr>
          <p:cNvPr id="133" name="Shape 133"/>
          <p:cNvSpPr/>
          <p:nvPr/>
        </p:nvSpPr>
        <p:spPr>
          <a:xfrm>
            <a:off x="2884475" y="1130001"/>
            <a:ext cx="1043242" cy="1064038"/>
          </a:xfrm>
          <a:prstGeom prst="rect">
            <a:avLst/>
          </a:prstGeom>
          <a:blipFill>
            <a:blip r:embed="rId4"/>
            <a:stretch>
              <a:fillRect/>
            </a:stretch>
          </a:blipFill>
          <a:ln>
            <a:noFill/>
          </a:ln>
        </p:spPr>
      </p:sp>
      <p:sp>
        <p:nvSpPr>
          <p:cNvPr id="134" name="Shape 134"/>
          <p:cNvSpPr/>
          <p:nvPr/>
        </p:nvSpPr>
        <p:spPr>
          <a:xfrm>
            <a:off x="4930512" y="1186605"/>
            <a:ext cx="1251758" cy="1014738"/>
          </a:xfrm>
          <a:prstGeom prst="rect">
            <a:avLst/>
          </a:prstGeom>
          <a:blipFill>
            <a:blip r:embed="rId5"/>
            <a:stretch>
              <a:fillRect/>
            </a:stretch>
          </a:blipFill>
          <a:ln>
            <a:noFill/>
          </a:ln>
        </p:spPr>
      </p:sp>
      <p:sp>
        <p:nvSpPr>
          <p:cNvPr id="135" name="Shape 135"/>
          <p:cNvSpPr/>
          <p:nvPr/>
        </p:nvSpPr>
        <p:spPr>
          <a:xfrm>
            <a:off x="7278825" y="1172778"/>
            <a:ext cx="1043242" cy="1042392"/>
          </a:xfrm>
          <a:prstGeom prst="rect">
            <a:avLst/>
          </a:prstGeom>
          <a:blipFill>
            <a:blip r:embed="rId6"/>
            <a:stretch>
              <a:fillRect/>
            </a:stretch>
          </a:blipFill>
          <a:ln>
            <a:noFill/>
          </a:ln>
        </p:spPr>
      </p:sp>
      <p:sp>
        <p:nvSpPr>
          <p:cNvPr id="136" name="Shape 136"/>
          <p:cNvSpPr/>
          <p:nvPr/>
        </p:nvSpPr>
        <p:spPr>
          <a:xfrm>
            <a:off x="7174567" y="4209789"/>
            <a:ext cx="1251757" cy="1171152"/>
          </a:xfrm>
          <a:prstGeom prst="rect">
            <a:avLst/>
          </a:prstGeom>
          <a:blipFill>
            <a:blip r:embed="rId7"/>
            <a:stretch>
              <a:fillRect/>
            </a:stretch>
          </a:blipFill>
          <a:ln>
            <a:noFill/>
          </a:ln>
        </p:spPr>
      </p:sp>
      <p:sp>
        <p:nvSpPr>
          <p:cNvPr id="137" name="Shape 137"/>
          <p:cNvSpPr/>
          <p:nvPr/>
        </p:nvSpPr>
        <p:spPr>
          <a:xfrm>
            <a:off x="4847264" y="4121039"/>
            <a:ext cx="1043242" cy="1213072"/>
          </a:xfrm>
          <a:prstGeom prst="rect">
            <a:avLst/>
          </a:prstGeom>
          <a:blipFill>
            <a:blip r:embed="rId8"/>
            <a:stretch>
              <a:fillRect/>
            </a:stretch>
          </a:blipFill>
          <a:ln>
            <a:noFill/>
          </a:ln>
        </p:spPr>
      </p:sp>
      <p:sp>
        <p:nvSpPr>
          <p:cNvPr id="138" name="Shape 138"/>
          <p:cNvSpPr/>
          <p:nvPr/>
        </p:nvSpPr>
        <p:spPr>
          <a:xfrm>
            <a:off x="360421" y="4151020"/>
            <a:ext cx="1392957" cy="1213072"/>
          </a:xfrm>
          <a:prstGeom prst="rect">
            <a:avLst/>
          </a:prstGeom>
          <a:blipFill>
            <a:blip r:embed="rId9"/>
            <a:stretch>
              <a:fillRect/>
            </a:stretch>
          </a:blipFill>
          <a:ln>
            <a:noFill/>
          </a:ln>
        </p:spPr>
      </p:sp>
      <p:sp>
        <p:nvSpPr>
          <p:cNvPr id="139" name="Shape 139"/>
          <p:cNvSpPr/>
          <p:nvPr/>
        </p:nvSpPr>
        <p:spPr>
          <a:xfrm>
            <a:off x="560872" y="1172567"/>
            <a:ext cx="1251758" cy="982984"/>
          </a:xfrm>
          <a:prstGeom prst="rect">
            <a:avLst/>
          </a:prstGeom>
          <a:blipFill>
            <a:blip r:embed="rId10"/>
            <a:stretch>
              <a:fillRect/>
            </a:stretch>
          </a:blipFill>
          <a:ln>
            <a:noFill/>
          </a:ln>
        </p:spPr>
      </p:sp>
      <p:sp>
        <p:nvSpPr>
          <p:cNvPr id="140" name="Shape 140"/>
          <p:cNvSpPr/>
          <p:nvPr/>
        </p:nvSpPr>
        <p:spPr>
          <a:xfrm>
            <a:off x="701300" y="1168487"/>
            <a:ext cx="472800" cy="472800"/>
          </a:xfrm>
          <a:prstGeom prst="rect">
            <a:avLst/>
          </a:prstGeom>
          <a:blipFill>
            <a:blip r:embed="rId11"/>
            <a:stretch>
              <a:fillRect/>
            </a:stretch>
          </a:blipFill>
          <a:ln>
            <a:noFill/>
          </a:ln>
        </p:spPr>
      </p:sp>
    </p:spTree>
    <p:extLst>
      <p:ext uri="{BB962C8B-B14F-4D97-AF65-F5344CB8AC3E}">
        <p14:creationId xmlns:p14="http://schemas.microsoft.com/office/powerpoint/2010/main" val="230737894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t="6624" b="6624"/>
          <a:stretch>
            <a:fillRect/>
          </a:stretch>
        </p:blipFill>
        <p:spPr/>
      </p:pic>
      <p:pic>
        <p:nvPicPr>
          <p:cNvPr id="6" name="Picture 5" descr="opentextbooks-presenta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29835"/>
            <a:ext cx="7620000" cy="4826000"/>
          </a:xfrm>
          <a:prstGeom prst="rect">
            <a:avLst/>
          </a:prstGeom>
        </p:spPr>
      </p:pic>
      <p:sp>
        <p:nvSpPr>
          <p:cNvPr id="7" name="TextBox 6"/>
          <p:cNvSpPr txBox="1"/>
          <p:nvPr/>
        </p:nvSpPr>
        <p:spPr>
          <a:xfrm>
            <a:off x="457200" y="5155835"/>
            <a:ext cx="7924800" cy="1569660"/>
          </a:xfrm>
          <a:prstGeom prst="rect">
            <a:avLst/>
          </a:prstGeom>
          <a:noFill/>
        </p:spPr>
        <p:txBody>
          <a:bodyPr wrap="square" rtlCol="0">
            <a:spAutoFit/>
          </a:bodyPr>
          <a:lstStyle/>
          <a:p>
            <a:pPr algn="ctr"/>
            <a:r>
              <a:rPr lang="en-US" sz="4800" b="1" dirty="0" smtClean="0">
                <a:solidFill>
                  <a:srgbClr val="FFFF00"/>
                </a:solidFill>
                <a:latin typeface="Helvetica"/>
                <a:cs typeface="Helvetica"/>
              </a:rPr>
              <a:t>CC-BY</a:t>
            </a:r>
            <a:r>
              <a:rPr lang="en-US" sz="4800" b="1" dirty="0">
                <a:solidFill>
                  <a:schemeClr val="bg1"/>
                </a:solidFill>
                <a:latin typeface="Helvetica"/>
                <a:cs typeface="Helvetica"/>
              </a:rPr>
              <a:t> </a:t>
            </a:r>
            <a:r>
              <a:rPr lang="en-US" sz="4800" b="1" dirty="0" smtClean="0">
                <a:solidFill>
                  <a:schemeClr val="bg1"/>
                </a:solidFill>
                <a:latin typeface="Helvetica"/>
                <a:cs typeface="Helvetica"/>
              </a:rPr>
              <a:t>licensed textbooks + OR + WA + 2 x Provinces</a:t>
            </a:r>
            <a:endParaRPr lang="en-US" sz="4800" b="1" dirty="0">
              <a:solidFill>
                <a:schemeClr val="bg1"/>
              </a:solidFill>
              <a:latin typeface="Helvetica"/>
              <a:cs typeface="Helvetica"/>
            </a:endParaRPr>
          </a:p>
        </p:txBody>
      </p:sp>
    </p:spTree>
    <p:extLst>
      <p:ext uri="{BB962C8B-B14F-4D97-AF65-F5344CB8AC3E}">
        <p14:creationId xmlns:p14="http://schemas.microsoft.com/office/powerpoint/2010/main" val="202243566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372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71" y="596900"/>
            <a:ext cx="7896707"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37218" name="Rectangle 2"/>
          <p:cNvSpPr>
            <a:spLocks/>
          </p:cNvSpPr>
          <p:nvPr/>
        </p:nvSpPr>
        <p:spPr bwMode="auto">
          <a:xfrm>
            <a:off x="291108" y="4892080"/>
            <a:ext cx="9018984"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4000" dirty="0">
                <a:solidFill>
                  <a:srgbClr val="FFFFFF"/>
                </a:solidFill>
                <a:latin typeface="Geneva" charset="0"/>
                <a:ea typeface="ＭＳ Ｐゴシック" charset="0"/>
                <a:cs typeface="Geneva" charset="0"/>
                <a:sym typeface="Geneva" charset="0"/>
              </a:rPr>
              <a:t>$500 million </a:t>
            </a:r>
            <a:r>
              <a:rPr lang="en-US" sz="4000" dirty="0" smtClean="0">
                <a:solidFill>
                  <a:srgbClr val="FFFFFF"/>
                </a:solidFill>
                <a:latin typeface="Geneva" charset="0"/>
                <a:ea typeface="ＭＳ Ｐゴシック" charset="0"/>
                <a:cs typeface="Geneva" charset="0"/>
                <a:sym typeface="Geneva" charset="0"/>
              </a:rPr>
              <a:t>– Round 3</a:t>
            </a:r>
            <a:endParaRPr lang="en-US" sz="4000" dirty="0">
              <a:solidFill>
                <a:srgbClr val="FFFFFF"/>
              </a:solidFill>
              <a:latin typeface="Geneva" charset="0"/>
              <a:ea typeface="ＭＳ Ｐゴシック" charset="0"/>
              <a:cs typeface="Geneva" charset="0"/>
              <a:sym typeface="Geneva" charset="0"/>
            </a:endParaRPr>
          </a:p>
          <a:p>
            <a:pPr algn="ctr"/>
            <a:r>
              <a:rPr lang="en-US" sz="4000" dirty="0">
                <a:solidFill>
                  <a:srgbClr val="FFFFFF"/>
                </a:solidFill>
                <a:latin typeface="Geneva" charset="0"/>
                <a:ea typeface="ＭＳ Ｐゴシック" charset="0"/>
                <a:cs typeface="Geneva" charset="0"/>
                <a:sym typeface="Geneva" charset="0"/>
              </a:rPr>
              <a:t>($2 billion over four years)</a:t>
            </a:r>
          </a:p>
        </p:txBody>
      </p:sp>
    </p:spTree>
    <p:extLst>
      <p:ext uri="{BB962C8B-B14F-4D97-AF65-F5344CB8AC3E}">
        <p14:creationId xmlns:p14="http://schemas.microsoft.com/office/powerpoint/2010/main" val="325416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95212" y="242379"/>
            <a:ext cx="1255691" cy="1776922"/>
          </a:xfrm>
          <a:prstGeom prst="rect">
            <a:avLst/>
          </a:prstGeom>
        </p:spPr>
      </p:pic>
      <p:sp>
        <p:nvSpPr>
          <p:cNvPr id="2" name="Rectangle 1"/>
          <p:cNvSpPr/>
          <p:nvPr/>
        </p:nvSpPr>
        <p:spPr>
          <a:xfrm>
            <a:off x="0" y="5480735"/>
            <a:ext cx="9156700" cy="1077218"/>
          </a:xfrm>
          <a:prstGeom prst="rect">
            <a:avLst/>
          </a:prstGeom>
        </p:spPr>
        <p:txBody>
          <a:bodyPr wrap="square">
            <a:spAutoFit/>
          </a:bodyPr>
          <a:lstStyle/>
          <a:p>
            <a:pPr algn="ctr"/>
            <a:r>
              <a:rPr lang="en-US" sz="3200" dirty="0">
                <a:solidFill>
                  <a:srgbClr val="FFFFFF"/>
                </a:solidFill>
              </a:rPr>
              <a:t>White House issues directive supporting </a:t>
            </a:r>
            <a:endParaRPr lang="en-US" sz="3200" dirty="0" smtClean="0">
              <a:solidFill>
                <a:srgbClr val="FFFFFF"/>
              </a:solidFill>
            </a:endParaRPr>
          </a:p>
          <a:p>
            <a:pPr algn="ctr"/>
            <a:r>
              <a:rPr lang="en-US" sz="3200" dirty="0" smtClean="0">
                <a:solidFill>
                  <a:srgbClr val="FFFFFF"/>
                </a:solidFill>
              </a:rPr>
              <a:t>public </a:t>
            </a:r>
            <a:r>
              <a:rPr lang="en-US" sz="3200" dirty="0">
                <a:solidFill>
                  <a:srgbClr val="FFFFFF"/>
                </a:solidFill>
              </a:rPr>
              <a:t>access to publicly funded research</a:t>
            </a:r>
          </a:p>
        </p:txBody>
      </p:sp>
      <p:pic>
        <p:nvPicPr>
          <p:cNvPr id="7" name="Picture 6"/>
          <p:cNvPicPr>
            <a:picLocks noChangeAspect="1"/>
          </p:cNvPicPr>
          <p:nvPr/>
        </p:nvPicPr>
        <p:blipFill>
          <a:blip r:embed="rId4"/>
          <a:stretch>
            <a:fillRect/>
          </a:stretch>
        </p:blipFill>
        <p:spPr>
          <a:xfrm>
            <a:off x="1997075" y="165100"/>
            <a:ext cx="5143500" cy="5143500"/>
          </a:xfrm>
          <a:prstGeom prst="rect">
            <a:avLst/>
          </a:prstGeom>
        </p:spPr>
      </p:pic>
    </p:spTree>
    <p:extLst>
      <p:ext uri="{BB962C8B-B14F-4D97-AF65-F5344CB8AC3E}">
        <p14:creationId xmlns:p14="http://schemas.microsoft.com/office/powerpoint/2010/main" val="3806136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4960035"/>
            <a:ext cx="9156700" cy="1384995"/>
          </a:xfrm>
          <a:prstGeom prst="rect">
            <a:avLst/>
          </a:prstGeom>
        </p:spPr>
        <p:txBody>
          <a:bodyPr wrap="square">
            <a:spAutoFit/>
          </a:bodyPr>
          <a:lstStyle/>
          <a:p>
            <a:pPr algn="ctr"/>
            <a:r>
              <a:rPr lang="en-US" sz="2800" dirty="0">
                <a:solidFill>
                  <a:schemeClr val="bg1"/>
                </a:solidFill>
              </a:rPr>
              <a:t>California Community Colleges require </a:t>
            </a:r>
            <a:endParaRPr lang="en-US" sz="2800" dirty="0" smtClean="0">
              <a:solidFill>
                <a:schemeClr val="bg1"/>
              </a:solidFill>
            </a:endParaRPr>
          </a:p>
          <a:p>
            <a:pPr algn="ctr"/>
            <a:r>
              <a:rPr lang="en-US" sz="2800" dirty="0" smtClean="0">
                <a:solidFill>
                  <a:schemeClr val="bg1"/>
                </a:solidFill>
              </a:rPr>
              <a:t>Creative </a:t>
            </a:r>
            <a:r>
              <a:rPr lang="en-US" sz="2800" dirty="0">
                <a:solidFill>
                  <a:schemeClr val="bg1"/>
                </a:solidFill>
              </a:rPr>
              <a:t>Commons Attribution </a:t>
            </a:r>
            <a:endParaRPr lang="en-US" sz="2800" dirty="0" smtClean="0">
              <a:solidFill>
                <a:schemeClr val="bg1"/>
              </a:solidFill>
            </a:endParaRPr>
          </a:p>
          <a:p>
            <a:pPr algn="ctr"/>
            <a:r>
              <a:rPr lang="en-US" sz="2800" dirty="0" smtClean="0">
                <a:solidFill>
                  <a:schemeClr val="bg1"/>
                </a:solidFill>
              </a:rPr>
              <a:t>for </a:t>
            </a:r>
            <a:r>
              <a:rPr lang="en-US" sz="2800" dirty="0">
                <a:solidFill>
                  <a:schemeClr val="bg1"/>
                </a:solidFill>
              </a:rPr>
              <a:t>Chancellor’s Office Grants &amp; Contracts</a:t>
            </a:r>
          </a:p>
        </p:txBody>
      </p:sp>
      <p:pic>
        <p:nvPicPr>
          <p:cNvPr id="4" name="Picture 3"/>
          <p:cNvPicPr>
            <a:picLocks noChangeAspect="1"/>
          </p:cNvPicPr>
          <p:nvPr/>
        </p:nvPicPr>
        <p:blipFill>
          <a:blip r:embed="rId3"/>
          <a:stretch>
            <a:fillRect/>
          </a:stretch>
        </p:blipFill>
        <p:spPr>
          <a:xfrm>
            <a:off x="3165475" y="1917700"/>
            <a:ext cx="2806700" cy="2806700"/>
          </a:xfrm>
          <a:prstGeom prst="rect">
            <a:avLst/>
          </a:prstGeom>
        </p:spPr>
      </p:pic>
    </p:spTree>
    <p:extLst>
      <p:ext uri="{BB962C8B-B14F-4D97-AF65-F5344CB8AC3E}">
        <p14:creationId xmlns:p14="http://schemas.microsoft.com/office/powerpoint/2010/main" val="2402231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7000" y="685800"/>
            <a:ext cx="8890000" cy="5486400"/>
          </a:xfrm>
          <a:prstGeom prst="rect">
            <a:avLst/>
          </a:prstGeom>
        </p:spPr>
      </p:pic>
    </p:spTree>
    <p:extLst>
      <p:ext uri="{BB962C8B-B14F-4D97-AF65-F5344CB8AC3E}">
        <p14:creationId xmlns:p14="http://schemas.microsoft.com/office/powerpoint/2010/main" val="193417524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968500" y="1231900"/>
            <a:ext cx="5207000" cy="4394200"/>
          </a:xfrm>
          <a:prstGeom prst="rect">
            <a:avLst/>
          </a:prstGeom>
        </p:spPr>
      </p:pic>
      <p:pic>
        <p:nvPicPr>
          <p:cNvPr id="8" name="Picture 7"/>
          <p:cNvPicPr>
            <a:picLocks noChangeAspect="1"/>
          </p:cNvPicPr>
          <p:nvPr/>
        </p:nvPicPr>
        <p:blipFill>
          <a:blip r:embed="rId3"/>
          <a:stretch>
            <a:fillRect/>
          </a:stretch>
        </p:blipFill>
        <p:spPr>
          <a:xfrm>
            <a:off x="1968500" y="1231900"/>
            <a:ext cx="5207000" cy="4394200"/>
          </a:xfrm>
          <a:prstGeom prst="rect">
            <a:avLst/>
          </a:prstGeom>
        </p:spPr>
      </p:pic>
      <p:pic>
        <p:nvPicPr>
          <p:cNvPr id="9" name="Picture 8"/>
          <p:cNvPicPr>
            <a:picLocks noChangeAspect="1"/>
          </p:cNvPicPr>
          <p:nvPr/>
        </p:nvPicPr>
        <p:blipFill>
          <a:blip r:embed="rId3"/>
          <a:stretch>
            <a:fillRect/>
          </a:stretch>
        </p:blipFill>
        <p:spPr>
          <a:xfrm>
            <a:off x="1968500" y="1231900"/>
            <a:ext cx="5207000" cy="4394200"/>
          </a:xfrm>
          <a:prstGeom prst="rect">
            <a:avLst/>
          </a:prstGeom>
        </p:spPr>
      </p:pic>
    </p:spTree>
    <p:extLst>
      <p:ext uri="{BB962C8B-B14F-4D97-AF65-F5344CB8AC3E}">
        <p14:creationId xmlns:p14="http://schemas.microsoft.com/office/powerpoint/2010/main" val="3629685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10477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Open Policy Network</a:t>
            </a:r>
          </a:p>
          <a:p>
            <a:pPr marL="602732" indent="-602732" eaLnBrk="1" hangingPunct="1">
              <a:buFontTx/>
              <a:buNone/>
            </a:pPr>
            <a:endParaRPr lang="en-US" sz="4400" dirty="0" smtClean="0">
              <a:solidFill>
                <a:schemeClr val="bg1"/>
              </a:solidFill>
              <a:latin typeface="Helvetica"/>
              <a:ea typeface="ヒラギノ角ゴ ProN W3" charset="0"/>
              <a:cs typeface="Helvetica"/>
            </a:endParaRPr>
          </a:p>
        </p:txBody>
      </p:sp>
    </p:spTree>
    <p:extLst>
      <p:ext uri="{BB962C8B-B14F-4D97-AF65-F5344CB8AC3E}">
        <p14:creationId xmlns:p14="http://schemas.microsoft.com/office/powerpoint/2010/main" val="14368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516" y="2553305"/>
            <a:ext cx="8962724" cy="1143000"/>
          </a:xfrm>
        </p:spPr>
        <p:txBody>
          <a:bodyPr/>
          <a:lstStyle/>
          <a:p>
            <a:pPr algn="ctr"/>
            <a:r>
              <a:rPr lang="en-US" sz="7200" dirty="0" err="1" smtClean="0">
                <a:solidFill>
                  <a:schemeClr val="bg1"/>
                </a:solidFill>
              </a:rPr>
              <a:t>openpolicynetwork.org</a:t>
            </a:r>
            <a:r>
              <a:rPr lang="en-US" sz="7200" dirty="0" smtClean="0">
                <a:solidFill>
                  <a:schemeClr val="bg1"/>
                </a:solidFill>
              </a:rPr>
              <a:t/>
            </a:r>
            <a:br>
              <a:rPr lang="en-US" sz="7200" dirty="0" smtClean="0">
                <a:solidFill>
                  <a:schemeClr val="bg1"/>
                </a:solidFill>
              </a:rPr>
            </a:br>
            <a:r>
              <a:rPr lang="en-US" sz="7200" dirty="0">
                <a:solidFill>
                  <a:schemeClr val="bg1"/>
                </a:solidFill>
              </a:rPr>
              <a:t/>
            </a:r>
            <a:br>
              <a:rPr lang="en-US" sz="7200" dirty="0">
                <a:solidFill>
                  <a:schemeClr val="bg1"/>
                </a:solidFill>
              </a:rPr>
            </a:br>
            <a:r>
              <a:rPr lang="en-US" sz="7200" dirty="0" err="1">
                <a:solidFill>
                  <a:schemeClr val="bg1"/>
                </a:solidFill>
              </a:rPr>
              <a:t>oerpolicies.org</a:t>
            </a:r>
            <a:endParaRPr lang="en-US" sz="7200" dirty="0">
              <a:solidFill>
                <a:schemeClr val="bg1"/>
              </a:solidFill>
            </a:endParaRPr>
          </a:p>
        </p:txBody>
      </p:sp>
      <p:sp>
        <p:nvSpPr>
          <p:cNvPr id="4" name="Text Placeholder 3"/>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35847744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9265" name="Rectangle 1"/>
          <p:cNvSpPr>
            <a:spLocks/>
          </p:cNvSpPr>
          <p:nvPr/>
        </p:nvSpPr>
        <p:spPr bwMode="auto">
          <a:xfrm>
            <a:off x="169944" y="2287191"/>
            <a:ext cx="8792633" cy="175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3600" dirty="0" smtClean="0">
                <a:solidFill>
                  <a:srgbClr val="FFFF00"/>
                </a:solidFill>
                <a:latin typeface="Geneva" charset="0"/>
                <a:ea typeface="ＭＳ Ｐゴシック" charset="0"/>
                <a:cs typeface="Geneva" charset="0"/>
                <a:sym typeface="Geneva" charset="0"/>
              </a:rPr>
              <a:t> </a:t>
            </a:r>
          </a:p>
          <a:p>
            <a:pPr algn="ctr"/>
            <a:r>
              <a:rPr lang="en-US" sz="6000" dirty="0" smtClean="0">
                <a:solidFill>
                  <a:srgbClr val="FFFFFF"/>
                </a:solidFill>
                <a:latin typeface="Geneva" charset="0"/>
                <a:ea typeface="ＭＳ Ｐゴシック" charset="0"/>
                <a:cs typeface="Geneva" charset="0"/>
                <a:sym typeface="Geneva" charset="0"/>
              </a:rPr>
              <a:t>Support </a:t>
            </a:r>
            <a:r>
              <a:rPr lang="en-US" sz="6000" dirty="0" smtClean="0">
                <a:solidFill>
                  <a:srgbClr val="CCFFCC"/>
                </a:solidFill>
                <a:latin typeface="Geneva" charset="0"/>
                <a:ea typeface="ＭＳ Ｐゴシック" charset="0"/>
                <a:cs typeface="Geneva" charset="0"/>
                <a:sym typeface="Geneva" charset="0"/>
              </a:rPr>
              <a:t>ALL</a:t>
            </a:r>
            <a:r>
              <a:rPr lang="en-US" sz="6000" dirty="0" smtClean="0">
                <a:solidFill>
                  <a:srgbClr val="FFFFFF"/>
                </a:solidFill>
                <a:latin typeface="Geneva" charset="0"/>
                <a:ea typeface="ＭＳ Ｐゴシック" charset="0"/>
                <a:cs typeface="Geneva" charset="0"/>
                <a:sym typeface="Geneva" charset="0"/>
              </a:rPr>
              <a:t> Open </a:t>
            </a:r>
            <a:r>
              <a:rPr lang="en-US" sz="6000" dirty="0">
                <a:solidFill>
                  <a:srgbClr val="FFFFFF"/>
                </a:solidFill>
                <a:latin typeface="Geneva" charset="0"/>
                <a:ea typeface="ＭＳ Ｐゴシック" charset="0"/>
                <a:cs typeface="Geneva" charset="0"/>
                <a:sym typeface="Geneva" charset="0"/>
              </a:rPr>
              <a:t>P</a:t>
            </a:r>
            <a:r>
              <a:rPr lang="en-US" sz="6000" dirty="0" smtClean="0">
                <a:solidFill>
                  <a:srgbClr val="FFFFFF"/>
                </a:solidFill>
                <a:latin typeface="Geneva" charset="0"/>
                <a:ea typeface="ＭＳ Ｐゴシック" charset="0"/>
                <a:cs typeface="Geneva" charset="0"/>
                <a:sym typeface="Geneva" charset="0"/>
              </a:rPr>
              <a:t>olicy opportunities.</a:t>
            </a:r>
            <a:endParaRPr lang="en-US" sz="6000" dirty="0">
              <a:solidFill>
                <a:srgbClr val="FFFFFF"/>
              </a:solidFill>
              <a:latin typeface="Geneva" charset="0"/>
              <a:ea typeface="ＭＳ Ｐゴシック" charset="0"/>
              <a:cs typeface="Geneva" charset="0"/>
              <a:sym typeface="Geneva" charset="0"/>
            </a:endParaRPr>
          </a:p>
        </p:txBody>
      </p:sp>
    </p:spTree>
    <p:extLst>
      <p:ext uri="{BB962C8B-B14F-4D97-AF65-F5344CB8AC3E}">
        <p14:creationId xmlns:p14="http://schemas.microsoft.com/office/powerpoint/2010/main" val="1607356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4801" y="2988730"/>
            <a:ext cx="8732914" cy="1143000"/>
          </a:xfrm>
        </p:spPr>
        <p:txBody>
          <a:bodyPr/>
          <a:lstStyle/>
          <a:p>
            <a:r>
              <a:rPr lang="en-US" sz="3600" dirty="0" smtClean="0">
                <a:solidFill>
                  <a:srgbClr val="FFFF00"/>
                </a:solidFill>
              </a:rPr>
              <a:t>Open </a:t>
            </a:r>
            <a:r>
              <a:rPr lang="en-US" sz="3600" dirty="0">
                <a:solidFill>
                  <a:srgbClr val="FFFF00"/>
                </a:solidFill>
              </a:rPr>
              <a:t>Policy Network </a:t>
            </a:r>
            <a:r>
              <a:rPr lang="en-US" sz="3600" dirty="0" smtClean="0">
                <a:solidFill>
                  <a:srgbClr val="FFFF00"/>
                </a:solidFill>
              </a:rPr>
              <a:t>supports </a:t>
            </a:r>
            <a:r>
              <a:rPr lang="en-US" sz="3600" dirty="0">
                <a:solidFill>
                  <a:srgbClr val="FFFF00"/>
                </a:solidFill>
              </a:rPr>
              <a:t>the creation, adoption and implementation of open policies around the </a:t>
            </a:r>
            <a:r>
              <a:rPr lang="en-US" sz="3600" dirty="0" smtClean="0">
                <a:solidFill>
                  <a:srgbClr val="FFFF00"/>
                </a:solidFill>
              </a:rPr>
              <a:t>world</a:t>
            </a:r>
            <a:r>
              <a:rPr lang="en-US" sz="3600" dirty="0">
                <a:solidFill>
                  <a:srgbClr val="FFFF00"/>
                </a:solidFill>
              </a:rPr>
              <a:t> </a:t>
            </a:r>
            <a:r>
              <a:rPr lang="en-US" sz="3600" dirty="0" smtClean="0">
                <a:solidFill>
                  <a:srgbClr val="FFFF00"/>
                </a:solidFill>
              </a:rPr>
              <a:t>by:</a:t>
            </a:r>
            <a:br>
              <a:rPr lang="en-US" sz="3600" dirty="0" smtClean="0">
                <a:solidFill>
                  <a:srgbClr val="FFFF00"/>
                </a:solidFill>
              </a:rPr>
            </a:br>
            <a:r>
              <a:rPr lang="en-US" sz="3600" dirty="0" smtClean="0">
                <a:solidFill>
                  <a:srgbClr val="FFFFFF"/>
                </a:solidFill>
              </a:rPr>
              <a:t/>
            </a:r>
            <a:br>
              <a:rPr lang="en-US" sz="3600" dirty="0" smtClean="0">
                <a:solidFill>
                  <a:srgbClr val="FFFFFF"/>
                </a:solidFill>
              </a:rPr>
            </a:br>
            <a:r>
              <a:rPr lang="en-US" sz="3600" dirty="0" smtClean="0">
                <a:solidFill>
                  <a:srgbClr val="FFFFFF"/>
                </a:solidFill>
              </a:rPr>
              <a:t>mapping </a:t>
            </a:r>
            <a:r>
              <a:rPr lang="en-US" sz="3600" dirty="0">
                <a:solidFill>
                  <a:srgbClr val="FFFFFF"/>
                </a:solidFill>
              </a:rPr>
              <a:t>the open policy space across open sectors; </a:t>
            </a:r>
            <a:br>
              <a:rPr lang="en-US" sz="3600" dirty="0">
                <a:solidFill>
                  <a:srgbClr val="FFFFFF"/>
                </a:solidFill>
              </a:rPr>
            </a:br>
            <a:r>
              <a:rPr lang="en-US" sz="3600" dirty="0" smtClean="0">
                <a:solidFill>
                  <a:srgbClr val="FFFFFF"/>
                </a:solidFill>
              </a:rPr>
              <a:t/>
            </a:r>
            <a:br>
              <a:rPr lang="en-US" sz="3600" dirty="0" smtClean="0">
                <a:solidFill>
                  <a:srgbClr val="FFFFFF"/>
                </a:solidFill>
              </a:rPr>
            </a:br>
            <a:r>
              <a:rPr lang="en-US" sz="3600" dirty="0" smtClean="0">
                <a:solidFill>
                  <a:srgbClr val="FFFFFF"/>
                </a:solidFill>
              </a:rPr>
              <a:t>identifying </a:t>
            </a:r>
            <a:r>
              <a:rPr lang="en-US" sz="3600" dirty="0">
                <a:solidFill>
                  <a:srgbClr val="FFFFFF"/>
                </a:solidFill>
              </a:rPr>
              <a:t>open policy gaps and opportunities within and across sectors; </a:t>
            </a:r>
            <a:br>
              <a:rPr lang="en-US" sz="3600" dirty="0">
                <a:solidFill>
                  <a:srgbClr val="FFFFFF"/>
                </a:solidFill>
              </a:rPr>
            </a:br>
            <a:r>
              <a:rPr lang="en-US" sz="3600" dirty="0" smtClean="0">
                <a:solidFill>
                  <a:srgbClr val="FFFFFF"/>
                </a:solidFill>
              </a:rPr>
              <a:t/>
            </a:r>
            <a:br>
              <a:rPr lang="en-US" sz="3600" dirty="0" smtClean="0">
                <a:solidFill>
                  <a:srgbClr val="FFFFFF"/>
                </a:solidFill>
              </a:rPr>
            </a:br>
            <a:endParaRPr lang="en-US" sz="3600" dirty="0">
              <a:solidFill>
                <a:srgbClr val="FFFFFF"/>
              </a:solidFill>
            </a:endParaRPr>
          </a:p>
        </p:txBody>
      </p:sp>
    </p:spTree>
    <p:extLst>
      <p:ext uri="{BB962C8B-B14F-4D97-AF65-F5344CB8AC3E}">
        <p14:creationId xmlns:p14="http://schemas.microsoft.com/office/powerpoint/2010/main" val="1902543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59228" y="670681"/>
            <a:ext cx="8530772" cy="3276600"/>
          </a:xfrm>
        </p:spPr>
        <p:txBody>
          <a:bodyPr/>
          <a:lstStyle/>
          <a:p>
            <a:pPr marL="0" indent="0">
              <a:buNone/>
            </a:pPr>
            <a:r>
              <a:rPr lang="en-US" sz="3600" dirty="0">
                <a:solidFill>
                  <a:srgbClr val="FFFFFF"/>
                </a:solidFill>
              </a:rPr>
              <a:t>communicating the social and economic value of open policy; </a:t>
            </a:r>
            <a:br>
              <a:rPr lang="en-US" sz="3600" dirty="0">
                <a:solidFill>
                  <a:srgbClr val="FFFFFF"/>
                </a:solidFill>
              </a:rPr>
            </a:br>
            <a:r>
              <a:rPr lang="en-US" sz="3600" dirty="0">
                <a:solidFill>
                  <a:srgbClr val="FFFFFF"/>
                </a:solidFill>
              </a:rPr>
              <a:t/>
            </a:r>
            <a:br>
              <a:rPr lang="en-US" sz="3600" dirty="0">
                <a:solidFill>
                  <a:srgbClr val="FFFFFF"/>
                </a:solidFill>
              </a:rPr>
            </a:br>
            <a:r>
              <a:rPr lang="en-US" sz="3600" dirty="0">
                <a:solidFill>
                  <a:srgbClr val="FFFFFF"/>
                </a:solidFill>
              </a:rPr>
              <a:t>networking together those trying to develop open policies with organizations, communities and individuals who have open policy expertise; and </a:t>
            </a:r>
            <a:br>
              <a:rPr lang="en-US" sz="3600" dirty="0">
                <a:solidFill>
                  <a:srgbClr val="FFFFFF"/>
                </a:solidFill>
              </a:rPr>
            </a:br>
            <a:r>
              <a:rPr lang="en-US" sz="3600" dirty="0">
                <a:solidFill>
                  <a:srgbClr val="FFFFFF"/>
                </a:solidFill>
              </a:rPr>
              <a:t/>
            </a:r>
            <a:br>
              <a:rPr lang="en-US" sz="3600" dirty="0">
                <a:solidFill>
                  <a:srgbClr val="FFFFFF"/>
                </a:solidFill>
              </a:rPr>
            </a:br>
            <a:r>
              <a:rPr lang="en-US" sz="3600" dirty="0">
                <a:solidFill>
                  <a:srgbClr val="FFFFFF"/>
                </a:solidFill>
              </a:rPr>
              <a:t>curating case studies and open policy exemplars for others to use or adapt. </a:t>
            </a:r>
            <a:endParaRPr lang="en-US" sz="3600" dirty="0"/>
          </a:p>
        </p:txBody>
      </p:sp>
    </p:spTree>
    <p:extLst>
      <p:ext uri="{BB962C8B-B14F-4D97-AF65-F5344CB8AC3E}">
        <p14:creationId xmlns:p14="http://schemas.microsoft.com/office/powerpoint/2010/main" val="1159426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4000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4400" dirty="0" smtClean="0">
              <a:solidFill>
                <a:schemeClr val="bg1"/>
              </a:solidFill>
              <a:latin typeface="Helvetica"/>
              <a:ea typeface="ヒラギノ角ゴ ProN W3" charset="0"/>
              <a:cs typeface="Helvetica"/>
            </a:endParaRPr>
          </a:p>
          <a:p>
            <a:pPr marL="602732" indent="-602732" eaLnBrk="1" hangingPunct="1">
              <a:buFontTx/>
              <a:buNone/>
            </a:pPr>
            <a:r>
              <a:rPr lang="en-US" sz="4400" dirty="0" smtClean="0">
                <a:solidFill>
                  <a:srgbClr val="FFFF00"/>
                </a:solidFill>
                <a:latin typeface="Helvetica"/>
                <a:ea typeface="ヒラギノ角ゴ ProN W3" charset="0"/>
                <a:cs typeface="Helvetica"/>
              </a:rPr>
              <a:t>Institute for Open Leadership</a:t>
            </a:r>
          </a:p>
        </p:txBody>
      </p:sp>
    </p:spTree>
    <p:extLst>
      <p:ext uri="{BB962C8B-B14F-4D97-AF65-F5344CB8AC3E}">
        <p14:creationId xmlns:p14="http://schemas.microsoft.com/office/powerpoint/2010/main" val="4193966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bwMode="auto">
          <a:xfrm>
            <a:off x="892969" y="857250"/>
            <a:ext cx="7358063" cy="5464969"/>
          </a:xfrm>
          <a:prstGeom prst="rect">
            <a:avLst/>
          </a:prstGeom>
          <a:noFill/>
          <a:ln w="12700">
            <a:noFill/>
            <a:miter lim="800000"/>
            <a:headEnd/>
            <a:tailEnd/>
          </a:ln>
        </p:spPr>
        <p:txBody>
          <a:bodyPr vert="horz" wrap="square" lIns="35717" tIns="35717" rIns="35717" bIns="35717" numCol="1" anchor="t" anchorCtr="0" compatLnSpc="1">
            <a:prstTxWarp prst="textNoShape">
              <a:avLst/>
            </a:prstTxWarp>
          </a:bodyPr>
          <a:lstStyle>
            <a:lvl1pPr marL="241093" indent="-241093"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1pPr>
            <a:lvl2pPr marL="522368" indent="-200911"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2pPr>
            <a:lvl3pPr marL="803643"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3pPr>
            <a:lvl4pPr marL="1125101"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4pPr>
            <a:lvl5pPr marL="1446558" indent="-160729" algn="ctr" rtl="0" eaLnBrk="0" fontAlgn="base" hangingPunct="0">
              <a:spcBef>
                <a:spcPct val="0"/>
              </a:spcBef>
              <a:spcAft>
                <a:spcPct val="0"/>
              </a:spcAft>
              <a:buChar char="»"/>
              <a:defRPr sz="2500">
                <a:solidFill>
                  <a:schemeClr val="tx1"/>
                </a:solidFill>
                <a:latin typeface="+mn-lt"/>
                <a:ea typeface="+mn-ea"/>
                <a:cs typeface="+mn-cs"/>
                <a:sym typeface="Helvetica" pitchFamily="-100" charset="0"/>
              </a:defRPr>
            </a:lvl5pPr>
            <a:lvl6pPr marL="321457" algn="ctr" rtl="0" fontAlgn="base">
              <a:spcBef>
                <a:spcPct val="0"/>
              </a:spcBef>
              <a:spcAft>
                <a:spcPct val="0"/>
              </a:spcAft>
              <a:defRPr sz="2500">
                <a:solidFill>
                  <a:schemeClr val="tx1"/>
                </a:solidFill>
                <a:latin typeface="+mn-lt"/>
                <a:ea typeface="+mn-ea"/>
                <a:cs typeface="+mn-cs"/>
                <a:sym typeface="Helvetica" pitchFamily="-107" charset="0"/>
              </a:defRPr>
            </a:lvl6pPr>
            <a:lvl7pPr marL="642915" algn="ctr" rtl="0" fontAlgn="base">
              <a:spcBef>
                <a:spcPct val="0"/>
              </a:spcBef>
              <a:spcAft>
                <a:spcPct val="0"/>
              </a:spcAft>
              <a:defRPr sz="2500">
                <a:solidFill>
                  <a:schemeClr val="tx1"/>
                </a:solidFill>
                <a:latin typeface="+mn-lt"/>
                <a:ea typeface="+mn-ea"/>
                <a:cs typeface="+mn-cs"/>
                <a:sym typeface="Helvetica" pitchFamily="-107" charset="0"/>
              </a:defRPr>
            </a:lvl7pPr>
            <a:lvl8pPr marL="964372" algn="ctr" rtl="0" fontAlgn="base">
              <a:spcBef>
                <a:spcPct val="0"/>
              </a:spcBef>
              <a:spcAft>
                <a:spcPct val="0"/>
              </a:spcAft>
              <a:defRPr sz="2500">
                <a:solidFill>
                  <a:schemeClr val="tx1"/>
                </a:solidFill>
                <a:latin typeface="+mn-lt"/>
                <a:ea typeface="+mn-ea"/>
                <a:cs typeface="+mn-cs"/>
                <a:sym typeface="Helvetica" pitchFamily="-107" charset="0"/>
              </a:defRPr>
            </a:lvl8pPr>
            <a:lvl9pPr marL="1285829" algn="ctr" rtl="0" fontAlgn="base">
              <a:spcBef>
                <a:spcPct val="0"/>
              </a:spcBef>
              <a:spcAft>
                <a:spcPct val="0"/>
              </a:spcAft>
              <a:defRPr sz="2500">
                <a:solidFill>
                  <a:schemeClr val="tx1"/>
                </a:solidFill>
                <a:latin typeface="+mn-lt"/>
                <a:ea typeface="+mn-ea"/>
                <a:cs typeface="+mn-cs"/>
                <a:sym typeface="Helvetica" pitchFamily="-107" charset="0"/>
              </a:defRPr>
            </a:lvl9pPr>
          </a:lstStyle>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algn="l"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endParaRPr lang="en-US" sz="3200" dirty="0" smtClean="0">
              <a:latin typeface="Helvetica" charset="0"/>
              <a:ea typeface="ヒラギノ角ゴ ProN W3" charset="0"/>
              <a:cs typeface="ヒラギノ角ゴ ProN W3" charset="0"/>
            </a:endParaRPr>
          </a:p>
          <a:p>
            <a:pPr marL="602732" indent="-602732" eaLnBrk="1" hangingPunct="1">
              <a:buFontTx/>
              <a:buNone/>
            </a:pPr>
            <a:r>
              <a:rPr lang="en-US" sz="4400" dirty="0" smtClean="0">
                <a:solidFill>
                  <a:schemeClr val="bg1"/>
                </a:solidFill>
                <a:latin typeface="Helvetica"/>
                <a:ea typeface="ヒラギノ角ゴ ProN W3" charset="0"/>
                <a:cs typeface="Helvetica"/>
              </a:rPr>
              <a:t>School of Open</a:t>
            </a:r>
          </a:p>
        </p:txBody>
      </p:sp>
    </p:spTree>
    <p:extLst>
      <p:ext uri="{BB962C8B-B14F-4D97-AF65-F5344CB8AC3E}">
        <p14:creationId xmlns:p14="http://schemas.microsoft.com/office/powerpoint/2010/main" val="14368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3">
            <a:extLst>
              <a:ext uri="{28A0092B-C50C-407E-A947-70E740481C1C}">
                <a14:useLocalDpi xmlns:a14="http://schemas.microsoft.com/office/drawing/2010/main" val="0"/>
              </a:ext>
            </a:extLst>
          </a:blip>
          <a:srcRect t="13690"/>
          <a:stretch>
            <a:fillRect/>
          </a:stretch>
        </p:blipFill>
        <p:spPr bwMode="auto">
          <a:xfrm>
            <a:off x="690935" y="-116085"/>
            <a:ext cx="7754317" cy="892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828556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481" name="Rectangle 1"/>
          <p:cNvSpPr>
            <a:spLocks/>
          </p:cNvSpPr>
          <p:nvPr/>
        </p:nvSpPr>
        <p:spPr bwMode="auto">
          <a:xfrm>
            <a:off x="901899" y="1852910"/>
            <a:ext cx="7331273"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sz="3400" dirty="0">
                <a:solidFill>
                  <a:schemeClr val="bg1"/>
                </a:solidFill>
                <a:latin typeface="Helvetica Neue" charset="0"/>
                <a:ea typeface="ＭＳ Ｐゴシック" charset="0"/>
                <a:cs typeface="ＭＳ Ｐゴシック" charset="0"/>
                <a:sym typeface="Helvetica Neue" charset="0"/>
              </a:rPr>
              <a:t>Open resources can improve access to and participation in research, education, technology, and culture... </a:t>
            </a:r>
          </a:p>
          <a:p>
            <a:endParaRPr lang="en-US" sz="3400" b="1" dirty="0">
              <a:solidFill>
                <a:schemeClr val="bg1"/>
              </a:solidFill>
              <a:latin typeface="Helvetica Neue" charset="0"/>
              <a:ea typeface="ＭＳ Ｐゴシック" charset="0"/>
              <a:cs typeface="ＭＳ Ｐゴシック" charset="0"/>
              <a:sym typeface="Helvetica Neue" charset="0"/>
            </a:endParaRPr>
          </a:p>
          <a:p>
            <a:r>
              <a:rPr lang="en-US" sz="3400" b="1" dirty="0">
                <a:solidFill>
                  <a:schemeClr val="bg1"/>
                </a:solidFill>
                <a:latin typeface="Helvetica Neue" charset="0"/>
                <a:ea typeface="ＭＳ Ｐゴシック" charset="0"/>
                <a:cs typeface="ＭＳ Ｐゴシック" charset="0"/>
                <a:sym typeface="Helvetica Neue" charset="0"/>
              </a:rPr>
              <a:t>But not enough people know what </a:t>
            </a:r>
            <a:r>
              <a:rPr lang="ja-JP" altLang="en-US" sz="3400" b="1" dirty="0">
                <a:solidFill>
                  <a:schemeClr val="bg1"/>
                </a:solidFill>
                <a:latin typeface="Arial" charset="0"/>
                <a:ea typeface="ＭＳ Ｐゴシック" charset="0"/>
                <a:cs typeface="ＭＳ Ｐゴシック" charset="0"/>
                <a:sym typeface="Helvetica Neue" charset="0"/>
              </a:rPr>
              <a:t>“</a:t>
            </a:r>
            <a:r>
              <a:rPr lang="en-US" altLang="ja-JP" sz="3400" b="1" dirty="0">
                <a:solidFill>
                  <a:schemeClr val="bg1"/>
                </a:solidFill>
                <a:latin typeface="Helvetica Neue" charset="0"/>
                <a:cs typeface="Helvetica Neue" charset="0"/>
                <a:sym typeface="Helvetica Neue" charset="0"/>
              </a:rPr>
              <a:t>open</a:t>
            </a:r>
            <a:r>
              <a:rPr lang="ja-JP" altLang="en-US" sz="3400" b="1" dirty="0">
                <a:solidFill>
                  <a:schemeClr val="bg1"/>
                </a:solidFill>
                <a:latin typeface="Arial" charset="0"/>
                <a:ea typeface="ＭＳ Ｐゴシック" charset="0"/>
                <a:cs typeface="ＭＳ Ｐゴシック" charset="0"/>
                <a:sym typeface="Helvetica Neue" charset="0"/>
              </a:rPr>
              <a:t>”</a:t>
            </a:r>
            <a:r>
              <a:rPr lang="en-US" altLang="ja-JP" sz="3400" b="1" dirty="0">
                <a:solidFill>
                  <a:schemeClr val="bg1"/>
                </a:solidFill>
                <a:latin typeface="Helvetica Neue" charset="0"/>
                <a:cs typeface="Helvetica Neue" charset="0"/>
                <a:sym typeface="Helvetica Neue" charset="0"/>
              </a:rPr>
              <a:t> means or how to apply it. </a:t>
            </a:r>
            <a:endParaRPr lang="en-US" sz="3400" b="1" dirty="0">
              <a:solidFill>
                <a:schemeClr val="bg1"/>
              </a:solidFill>
              <a:latin typeface="Helvetica Neue" charset="0"/>
              <a:cs typeface="Helvetica Neue" charset="0"/>
              <a:sym typeface="Helvetica Neue" charset="0"/>
            </a:endParaRPr>
          </a:p>
        </p:txBody>
      </p:sp>
    </p:spTree>
    <p:extLst>
      <p:ext uri="{BB962C8B-B14F-4D97-AF65-F5344CB8AC3E}">
        <p14:creationId xmlns:p14="http://schemas.microsoft.com/office/powerpoint/2010/main" val="1683587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3">
            <a:extLst>
              <a:ext uri="{28A0092B-C50C-407E-A947-70E740481C1C}">
                <a14:useLocalDpi xmlns:a14="http://schemas.microsoft.com/office/drawing/2010/main" val="0"/>
              </a:ext>
            </a:extLst>
          </a:blip>
          <a:srcRect l="2509" t="25038" r="1909" b="26016"/>
          <a:stretch>
            <a:fillRect/>
          </a:stretch>
        </p:blipFill>
        <p:spPr bwMode="auto">
          <a:xfrm>
            <a:off x="1509117" y="910828"/>
            <a:ext cx="6161484" cy="2366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22530" name="Picture 2" descr="Creative Commons logo whit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6485" y="3107531"/>
            <a:ext cx="8485436" cy="375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174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1" descr="screenshot_17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953" y="321469"/>
            <a:ext cx="7677215" cy="6858000"/>
          </a:xfrm>
          <a:prstGeom prst="rect">
            <a:avLst/>
          </a:prstGeom>
          <a:effectLst>
            <a:reflection stA="50000" endPos="75000" dist="12700" dir="5400000" sy="-100000" algn="bl" rotWithShape="0"/>
          </a:effectLst>
        </p:spPr>
      </p:pic>
    </p:spTree>
    <p:extLst>
      <p:ext uri="{BB962C8B-B14F-4D97-AF65-F5344CB8AC3E}">
        <p14:creationId xmlns:p14="http://schemas.microsoft.com/office/powerpoint/2010/main" val="3428096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21" name="Rectangle 1"/>
          <p:cNvSpPr>
            <a:spLocks/>
          </p:cNvSpPr>
          <p:nvPr/>
        </p:nvSpPr>
        <p:spPr bwMode="auto">
          <a:xfrm>
            <a:off x="1017984" y="1830586"/>
            <a:ext cx="7509867" cy="468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marL="642915" indent="-642915">
              <a:lnSpc>
                <a:spcPct val="120000"/>
              </a:lnSpc>
              <a:buFontTx/>
              <a:buAutoNum type="arabicPeriod"/>
              <a:tabLst>
                <a:tab pos="98223" algn="l"/>
                <a:tab pos="321457" algn="l"/>
              </a:tabLst>
            </a:pPr>
            <a:r>
              <a:rPr lang="en-US" sz="3400" dirty="0">
                <a:solidFill>
                  <a:srgbClr val="FFFFFF"/>
                </a:solidFill>
                <a:latin typeface="Helvetica Neue" charset="0"/>
                <a:ea typeface="ＭＳ Ｐゴシック" charset="0"/>
                <a:cs typeface="ＭＳ Ｐゴシック" charset="0"/>
                <a:sym typeface="Helvetica Neue" charset="0"/>
              </a:rPr>
              <a:t>Join our discussion list &amp; introduce your interest</a:t>
            </a:r>
          </a:p>
          <a:p>
            <a:pPr marL="642915" indent="-642915">
              <a:lnSpc>
                <a:spcPct val="120000"/>
              </a:lnSpc>
              <a:buFontTx/>
              <a:buAutoNum type="arabicPeriod"/>
              <a:tabLst>
                <a:tab pos="98223" algn="l"/>
                <a:tab pos="321457" algn="l"/>
              </a:tabLst>
            </a:pPr>
            <a:r>
              <a:rPr lang="en-US" sz="3400" dirty="0">
                <a:solidFill>
                  <a:srgbClr val="FFFFFF"/>
                </a:solidFill>
                <a:latin typeface="Helvetica Neue" charset="0"/>
                <a:ea typeface="ＭＳ Ｐゴシック" charset="0"/>
                <a:cs typeface="ＭＳ Ｐゴシック" charset="0"/>
                <a:sym typeface="Helvetica Neue" charset="0"/>
              </a:rPr>
              <a:t>Help build and run a course in your language</a:t>
            </a:r>
          </a:p>
          <a:p>
            <a:pPr marL="642915" indent="-642915">
              <a:lnSpc>
                <a:spcPct val="120000"/>
              </a:lnSpc>
              <a:buFontTx/>
              <a:buAutoNum type="arabicPeriod"/>
              <a:tabLst>
                <a:tab pos="98223" algn="l"/>
                <a:tab pos="321457" algn="l"/>
              </a:tabLst>
            </a:pPr>
            <a:r>
              <a:rPr lang="en-US" sz="3400" dirty="0">
                <a:solidFill>
                  <a:srgbClr val="FFFFFF"/>
                </a:solidFill>
                <a:latin typeface="Helvetica Neue" charset="0"/>
                <a:ea typeface="ＭＳ Ｐゴシック" charset="0"/>
                <a:cs typeface="ＭＳ Ｐゴシック" charset="0"/>
                <a:sym typeface="Helvetica Neue" charset="0"/>
              </a:rPr>
              <a:t>Take a course!</a:t>
            </a:r>
          </a:p>
        </p:txBody>
      </p:sp>
      <p:sp>
        <p:nvSpPr>
          <p:cNvPr id="2" name="Rectangle 2"/>
          <p:cNvSpPr>
            <a:spLocks/>
          </p:cNvSpPr>
          <p:nvPr/>
        </p:nvSpPr>
        <p:spPr bwMode="auto">
          <a:xfrm>
            <a:off x="366117" y="1285875"/>
            <a:ext cx="8822531"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defRPr/>
            </a:pPr>
            <a:endParaRPr lang="en-US" sz="4500" dirty="0">
              <a:solidFill>
                <a:srgbClr val="FFFFFF"/>
              </a:solidFill>
              <a:effectLst>
                <a:outerShdw blurRad="38100" dist="38100" dir="2700000" algn="tl">
                  <a:srgbClr val="000000"/>
                </a:outerShdw>
              </a:effectLst>
              <a:latin typeface="American Typewriter" charset="0"/>
              <a:ea typeface="ＭＳ Ｐゴシック" charset="0"/>
              <a:cs typeface="American Typewriter" charset="0"/>
              <a:sym typeface="American Typewriter" charset="0"/>
            </a:endParaRPr>
          </a:p>
          <a:p>
            <a:pPr algn="l">
              <a:lnSpc>
                <a:spcPct val="80000"/>
              </a:lnSpc>
              <a:defRPr/>
            </a:pPr>
            <a:r>
              <a:rPr lang="en-US" sz="4500" b="1" dirty="0">
                <a:solidFill>
                  <a:srgbClr val="FFFFFF"/>
                </a:solidFill>
                <a:latin typeface="Helvetica Neue" charset="0"/>
                <a:ea typeface="ＭＳ Ｐゴシック" charset="0"/>
                <a:cs typeface="Helvetica Neue" charset="0"/>
                <a:sym typeface="Helvetica Neue" charset="0"/>
              </a:rPr>
              <a:t>Go: </a:t>
            </a:r>
            <a:r>
              <a:rPr lang="en-US" sz="4500" b="1" u="sng" dirty="0">
                <a:solidFill>
                  <a:srgbClr val="FFFFFF"/>
                </a:solidFill>
                <a:latin typeface="Helvetica Neue" charset="0"/>
                <a:ea typeface="ＭＳ Ｐゴシック" charset="0"/>
                <a:cs typeface="Helvetica Neue" charset="0"/>
                <a:sym typeface="Helvetica Neue" charset="0"/>
              </a:rPr>
              <a:t>http://schoolofopen.org</a:t>
            </a:r>
          </a:p>
        </p:txBody>
      </p:sp>
    </p:spTree>
    <p:extLst>
      <p:ext uri="{BB962C8B-B14F-4D97-AF65-F5344CB8AC3E}">
        <p14:creationId xmlns:p14="http://schemas.microsoft.com/office/powerpoint/2010/main" val="3350498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2769" name="Rectangle 1"/>
          <p:cNvSpPr>
            <a:spLocks/>
          </p:cNvSpPr>
          <p:nvPr/>
        </p:nvSpPr>
        <p:spPr bwMode="auto">
          <a:xfrm>
            <a:off x="1017984" y="1830586"/>
            <a:ext cx="7509867" cy="468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nSpc>
                <a:spcPct val="120000"/>
              </a:lnSpc>
              <a:tabLst>
                <a:tab pos="98223" algn="l"/>
                <a:tab pos="321457" algn="l"/>
              </a:tabLst>
            </a:pPr>
            <a:r>
              <a:rPr lang="en-US" sz="3400" dirty="0">
                <a:solidFill>
                  <a:srgbClr val="FFFFFF"/>
                </a:solidFill>
                <a:latin typeface="Helvetica Neue" charset="0"/>
                <a:ea typeface="ＭＳ Ｐゴシック" charset="0"/>
                <a:cs typeface="ＭＳ Ｐゴシック" charset="0"/>
                <a:sym typeface="Helvetica Neue" charset="0"/>
              </a:rPr>
              <a:t>1. Run a workshop</a:t>
            </a:r>
          </a:p>
          <a:p>
            <a:pPr>
              <a:lnSpc>
                <a:spcPct val="120000"/>
              </a:lnSpc>
              <a:tabLst>
                <a:tab pos="98223" algn="l"/>
                <a:tab pos="321457" algn="l"/>
              </a:tabLst>
            </a:pPr>
            <a:r>
              <a:rPr lang="en-US" sz="3400" dirty="0">
                <a:solidFill>
                  <a:srgbClr val="FFFFFF"/>
                </a:solidFill>
                <a:latin typeface="Helvetica Neue" charset="0"/>
                <a:ea typeface="ＭＳ Ｐゴシック" charset="0"/>
                <a:cs typeface="ＭＳ Ｐゴシック" charset="0"/>
                <a:sym typeface="Helvetica Neue" charset="0"/>
              </a:rPr>
              <a:t>2. Use School of Open curriculum in your school course or training</a:t>
            </a:r>
          </a:p>
          <a:p>
            <a:pPr>
              <a:lnSpc>
                <a:spcPct val="120000"/>
              </a:lnSpc>
              <a:tabLst>
                <a:tab pos="98223" algn="l"/>
                <a:tab pos="321457" algn="l"/>
              </a:tabLst>
            </a:pPr>
            <a:r>
              <a:rPr lang="en-US" sz="3400" dirty="0">
                <a:solidFill>
                  <a:srgbClr val="FFFFFF"/>
                </a:solidFill>
                <a:latin typeface="Helvetica Neue" charset="0"/>
                <a:ea typeface="ＭＳ Ｐゴシック" charset="0"/>
                <a:cs typeface="ＭＳ Ｐゴシック" charset="0"/>
                <a:sym typeface="Helvetica Neue" charset="0"/>
              </a:rPr>
              <a:t>3. Volunteer translation, graphic design, peer review, or other skills!</a:t>
            </a:r>
          </a:p>
        </p:txBody>
      </p:sp>
      <p:sp>
        <p:nvSpPr>
          <p:cNvPr id="2" name="Rectangle 2"/>
          <p:cNvSpPr>
            <a:spLocks/>
          </p:cNvSpPr>
          <p:nvPr/>
        </p:nvSpPr>
        <p:spPr bwMode="auto">
          <a:xfrm>
            <a:off x="366117" y="1339453"/>
            <a:ext cx="8822531"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defRPr/>
            </a:pPr>
            <a:endParaRPr lang="en-US" sz="4500" dirty="0">
              <a:effectLst>
                <a:outerShdw blurRad="38100" dist="38100" dir="2700000" algn="tl">
                  <a:srgbClr val="000000"/>
                </a:outerShdw>
              </a:effectLst>
              <a:latin typeface="American Typewriter" charset="0"/>
              <a:ea typeface="ＭＳ Ｐゴシック" charset="0"/>
              <a:cs typeface="American Typewriter" charset="0"/>
              <a:sym typeface="American Typewriter" charset="0"/>
            </a:endParaRPr>
          </a:p>
          <a:p>
            <a:pPr algn="l">
              <a:lnSpc>
                <a:spcPct val="80000"/>
              </a:lnSpc>
              <a:defRPr/>
            </a:pPr>
            <a:r>
              <a:rPr lang="en-US" sz="4500" b="1" dirty="0">
                <a:solidFill>
                  <a:srgbClr val="FFFFFF"/>
                </a:solidFill>
                <a:latin typeface="Helvetica Neue" charset="0"/>
                <a:ea typeface="ＭＳ Ｐゴシック" charset="0"/>
                <a:cs typeface="Helvetica Neue" charset="0"/>
                <a:sym typeface="Helvetica Neue" charset="0"/>
              </a:rPr>
              <a:t>You can also:</a:t>
            </a:r>
          </a:p>
        </p:txBody>
      </p:sp>
    </p:spTree>
    <p:extLst>
      <p:ext uri="{BB962C8B-B14F-4D97-AF65-F5344CB8AC3E}">
        <p14:creationId xmlns:p14="http://schemas.microsoft.com/office/powerpoint/2010/main" val="2384794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2"/>
          <p:cNvSpPr>
            <a:spLocks/>
          </p:cNvSpPr>
          <p:nvPr/>
        </p:nvSpPr>
        <p:spPr bwMode="auto">
          <a:xfrm>
            <a:off x="1250156" y="2250281"/>
            <a:ext cx="8822531"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defRPr/>
            </a:pPr>
            <a:endParaRPr lang="en-US" sz="4500" dirty="0">
              <a:effectLst>
                <a:outerShdw blurRad="38100" dist="38100" dir="2700000" algn="tl">
                  <a:srgbClr val="000000"/>
                </a:outerShdw>
              </a:effectLst>
              <a:latin typeface="American Typewriter" charset="0"/>
              <a:ea typeface="ＭＳ Ｐゴシック" charset="0"/>
              <a:cs typeface="American Typewriter" charset="0"/>
              <a:sym typeface="American Typewriter" charset="0"/>
            </a:endParaRPr>
          </a:p>
          <a:p>
            <a:pPr algn="l">
              <a:lnSpc>
                <a:spcPct val="80000"/>
              </a:lnSpc>
              <a:defRPr/>
            </a:pPr>
            <a:r>
              <a:rPr lang="en-US" sz="4500" b="1" dirty="0">
                <a:solidFill>
                  <a:srgbClr val="FFFFFF"/>
                </a:solidFill>
                <a:latin typeface="Helvetica Neue" charset="0"/>
                <a:ea typeface="ＭＳ Ｐゴシック" charset="0"/>
                <a:cs typeface="Helvetica Neue" charset="0"/>
                <a:sym typeface="Helvetica Neue" charset="0"/>
              </a:rPr>
              <a:t>schoolofopen@p2pu.org</a:t>
            </a:r>
          </a:p>
        </p:txBody>
      </p:sp>
    </p:spTree>
    <p:extLst>
      <p:ext uri="{BB962C8B-B14F-4D97-AF65-F5344CB8AC3E}">
        <p14:creationId xmlns:p14="http://schemas.microsoft.com/office/powerpoint/2010/main" val="3434068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4322" y="3072313"/>
            <a:ext cx="1616471" cy="71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61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17"/>
            <a:ext cx="9144000" cy="6857999"/>
          </a:xfrm>
          <a:prstGeom prst="rect">
            <a:avLst/>
          </a:prstGeom>
          <a:solidFill>
            <a:srgbClr val="000000"/>
          </a:solidFill>
          <a:ln>
            <a:noFill/>
          </a:ln>
          <a:extLst/>
        </p:spPr>
      </p:pic>
    </p:spTree>
    <p:extLst>
      <p:ext uri="{BB962C8B-B14F-4D97-AF65-F5344CB8AC3E}">
        <p14:creationId xmlns:p14="http://schemas.microsoft.com/office/powerpoint/2010/main" val="5005829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75912"/>
            <a:ext cx="9313333" cy="1143000"/>
          </a:xfrm>
        </p:spPr>
        <p:txBody>
          <a:bodyPr/>
          <a:lstStyle/>
          <a:p>
            <a:pPr algn="ctr"/>
            <a:r>
              <a:rPr lang="en-US" b="1" dirty="0" smtClean="0"/>
              <a:t/>
            </a:r>
            <a:br>
              <a:rPr lang="en-US" b="1" dirty="0" smtClean="0"/>
            </a:br>
            <a:r>
              <a:rPr lang="en-US" b="1" dirty="0"/>
              <a:t/>
            </a:r>
            <a:br>
              <a:rPr lang="en-US" b="1" dirty="0"/>
            </a:br>
            <a:r>
              <a:rPr lang="en-US" b="1" dirty="0" smtClean="0"/>
              <a:t>Dr. Cable Green</a:t>
            </a:r>
            <a:r>
              <a:rPr lang="en-US" sz="3600" b="1" dirty="0" smtClean="0"/>
              <a:t/>
            </a:r>
            <a:br>
              <a:rPr lang="en-US" sz="3600" b="1" dirty="0" smtClean="0"/>
            </a:br>
            <a:r>
              <a:rPr lang="en-US" sz="3600" b="1" dirty="0" smtClean="0">
                <a:solidFill>
                  <a:srgbClr val="7030A0"/>
                </a:solidFill>
              </a:rPr>
              <a:t>Director of Global Learning</a:t>
            </a:r>
            <a:br>
              <a:rPr lang="en-US" sz="3600" b="1" dirty="0" smtClean="0">
                <a:solidFill>
                  <a:srgbClr val="7030A0"/>
                </a:solidFill>
              </a:rPr>
            </a:br>
            <a:r>
              <a:rPr lang="en-US" sz="3600" b="1" dirty="0" smtClean="0">
                <a:solidFill>
                  <a:srgbClr val="7030A0"/>
                </a:solidFill>
              </a:rPr>
              <a:t/>
            </a:r>
            <a:br>
              <a:rPr lang="en-US" sz="3600" b="1" dirty="0" smtClean="0">
                <a:solidFill>
                  <a:srgbClr val="7030A0"/>
                </a:solidFill>
              </a:rPr>
            </a:br>
            <a:r>
              <a:rPr lang="en-US" sz="3600" b="1" dirty="0" smtClean="0"/>
              <a:t/>
            </a:r>
            <a:br>
              <a:rPr lang="en-US" sz="3600" b="1" dirty="0" smtClean="0"/>
            </a:br>
            <a:r>
              <a:rPr lang="en-US" sz="3200" b="1" dirty="0" smtClean="0">
                <a:solidFill>
                  <a:srgbClr val="008000"/>
                </a:solidFill>
              </a:rPr>
              <a:t/>
            </a:r>
            <a:br>
              <a:rPr lang="en-US" sz="3200" b="1" dirty="0" smtClean="0">
                <a:solidFill>
                  <a:srgbClr val="008000"/>
                </a:solidFill>
              </a:rPr>
            </a:br>
            <a:r>
              <a:rPr lang="en-US" sz="1800" b="1" dirty="0" smtClean="0">
                <a:solidFill>
                  <a:srgbClr val="008000"/>
                </a:solidFill>
              </a:rPr>
              <a:t/>
            </a:r>
            <a:br>
              <a:rPr lang="en-US" sz="1800" b="1" dirty="0" smtClean="0">
                <a:solidFill>
                  <a:srgbClr val="008000"/>
                </a:solidFill>
              </a:rPr>
            </a:br>
            <a:r>
              <a:rPr lang="en-US" sz="3200" b="1" dirty="0">
                <a:solidFill>
                  <a:srgbClr val="008000"/>
                </a:solidFill>
              </a:rPr>
              <a:t/>
            </a:r>
            <a:br>
              <a:rPr lang="en-US" sz="3200" b="1" dirty="0">
                <a:solidFill>
                  <a:srgbClr val="008000"/>
                </a:solidFill>
              </a:rPr>
            </a:br>
            <a:endParaRPr lang="en-US" sz="3200" b="1" dirty="0">
              <a:solidFill>
                <a:srgbClr val="008000"/>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62" y="6098257"/>
            <a:ext cx="1739825" cy="608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stretch>
            <a:fillRect/>
          </a:stretch>
        </p:blipFill>
        <p:spPr>
          <a:xfrm>
            <a:off x="2884039" y="3015330"/>
            <a:ext cx="3541721" cy="1253865"/>
          </a:xfrm>
          <a:prstGeom prst="rect">
            <a:avLst/>
          </a:prstGeom>
        </p:spPr>
      </p:pic>
      <p:sp>
        <p:nvSpPr>
          <p:cNvPr id="6" name="Rectangle 5"/>
          <p:cNvSpPr/>
          <p:nvPr/>
        </p:nvSpPr>
        <p:spPr bwMode="auto">
          <a:xfrm>
            <a:off x="54533" y="88900"/>
            <a:ext cx="9089467" cy="70296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Gill Sans" pitchFamily="27" charset="0"/>
            </a:endParaRPr>
          </a:p>
        </p:txBody>
      </p:sp>
    </p:spTree>
    <p:extLst>
      <p:ext uri="{BB962C8B-B14F-4D97-AF65-F5344CB8AC3E}">
        <p14:creationId xmlns:p14="http://schemas.microsoft.com/office/powerpoint/2010/main" val="33527356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bctc">
  <a:themeElements>
    <a:clrScheme name="">
      <a:dk1>
        <a:srgbClr val="0B3982"/>
      </a:dk1>
      <a:lt1>
        <a:srgbClr val="FFFFFF"/>
      </a:lt1>
      <a:dk2>
        <a:srgbClr val="0B3982"/>
      </a:dk2>
      <a:lt2>
        <a:srgbClr val="808080"/>
      </a:lt2>
      <a:accent1>
        <a:srgbClr val="BBE0E3"/>
      </a:accent1>
      <a:accent2>
        <a:srgbClr val="333399"/>
      </a:accent2>
      <a:accent3>
        <a:srgbClr val="FFFFFF"/>
      </a:accent3>
      <a:accent4>
        <a:srgbClr val="082F6E"/>
      </a:accent4>
      <a:accent5>
        <a:srgbClr val="DAEDEF"/>
      </a:accent5>
      <a:accent6>
        <a:srgbClr val="2D2D8A"/>
      </a:accent6>
      <a:hlink>
        <a:srgbClr val="009999"/>
      </a:hlink>
      <a:folHlink>
        <a:srgbClr val="99CC00"/>
      </a:folHlink>
    </a:clrScheme>
    <a:fontScheme name="Office Theme">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Gill Sans" pitchFamily="2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Gill Sans" pitchFamily="27" charset="0"/>
          </a:defRPr>
        </a:defPPr>
      </a:lstStyle>
    </a:lnDef>
    <a:txDef>
      <a:spPr>
        <a:noFill/>
      </a:spPr>
      <a:bodyPr wrap="square" rtlCol="0">
        <a:spAutoFit/>
      </a:bodyPr>
      <a:lstStyle>
        <a:defPPr>
          <a:defRPr dirty="0" smtClean="0"/>
        </a:defPPr>
      </a:lstStyle>
    </a:tx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4013</TotalTime>
  <Words>2019</Words>
  <Application>Microsoft Macintosh PowerPoint</Application>
  <PresentationFormat>On-screen Show (4:3)</PresentationFormat>
  <Paragraphs>277</Paragraphs>
  <Slides>43</Slides>
  <Notes>37</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sbctc</vt:lpstr>
      <vt:lpstr> Creative Commons Update: OER, Policy, 4.0 &amp; MOOCs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research funding cycle does not maximize dissemination, economic efficiency, social impact</vt:lpstr>
      <vt:lpstr>Optimized research funding cycle maximizes  public access, economic efficiency, social impact</vt:lpstr>
      <vt:lpstr>Current educational resource funding cycle does not maximize dissemination, economic efficiency, social impact</vt:lpstr>
      <vt:lpstr>Optimized educational resource funding cycle maximizes public access, economic efficiency, social impact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openpolicynetwork.org  oerpolicies.org</vt:lpstr>
      <vt:lpstr>PowerPoint Presentation</vt:lpstr>
      <vt:lpstr>Open Policy Network supports the creation, adoption and implementation of open policies around the world by:  mapping the open policy space across open sectors;   identifying open policy gaps and opportunities within and across sectors;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Dr. Cable Green Director of Global Learning      </vt:lpstr>
    </vt:vector>
  </TitlesOfParts>
  <Company>Muller Design Studio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Rachael Jesser</dc:creator>
  <cp:lastModifiedBy>Cable Green</cp:lastModifiedBy>
  <cp:revision>874</cp:revision>
  <dcterms:created xsi:type="dcterms:W3CDTF">2010-07-07T14:58:39Z</dcterms:created>
  <dcterms:modified xsi:type="dcterms:W3CDTF">2013-10-02T16:41:51Z</dcterms:modified>
</cp:coreProperties>
</file>